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1" r:id="rId3"/>
    <p:sldId id="273" r:id="rId4"/>
    <p:sldId id="286" r:id="rId5"/>
    <p:sldId id="272" r:id="rId6"/>
    <p:sldId id="281" r:id="rId7"/>
    <p:sldId id="274" r:id="rId8"/>
    <p:sldId id="283" r:id="rId9"/>
    <p:sldId id="284" r:id="rId10"/>
    <p:sldId id="280" r:id="rId11"/>
    <p:sldId id="278" r:id="rId12"/>
    <p:sldId id="279" r:id="rId13"/>
    <p:sldId id="285" r:id="rId14"/>
    <p:sldId id="277" r:id="rId15"/>
    <p:sldId id="275" r:id="rId16"/>
    <p:sldId id="262"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8616F17-BE48-49E3-BDD7-9ACF29D78DCE}" v="28" dt="2020-12-28T12:35:27.51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58"/>
    <p:restoredTop sz="94614"/>
  </p:normalViewPr>
  <p:slideViewPr>
    <p:cSldViewPr snapToGrid="0" snapToObjects="1">
      <p:cViewPr>
        <p:scale>
          <a:sx n="90" d="100"/>
          <a:sy n="90" d="100"/>
        </p:scale>
        <p:origin x="992" y="3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diagrams/_rels/data1.xml.rels><?xml version="1.0" encoding="UTF-8" standalone="yes"?>
<Relationships xmlns="http://schemas.openxmlformats.org/package/2006/relationships"><Relationship Id="rId1" Type="http://schemas.openxmlformats.org/officeDocument/2006/relationships/hyperlink" Target="https://jigsaw.vitalsource.com/books/9780133561005/epub/OPS/xhtml/fileP7000481526000000000000000004658.xhtml" TargetMode="External"/></Relationships>
</file>

<file path=ppt/diagrams/_rels/data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_rels/drawing1.xml.rels><?xml version="1.0" encoding="UTF-8" standalone="yes"?>
<Relationships xmlns="http://schemas.openxmlformats.org/package/2006/relationships"><Relationship Id="rId1" Type="http://schemas.openxmlformats.org/officeDocument/2006/relationships/hyperlink" Target="https://jigsaw.vitalsource.com/books/9780133561005/epub/OPS/xhtml/fileP7000481526000000000000000004658.xhtml" TargetMode="External"/></Relationships>
</file>

<file path=ppt/diagrams/_rels/drawing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4" Type="http://schemas.openxmlformats.org/officeDocument/2006/relationships/image" Target="../media/image6.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CEE94C-47A7-41E1-9CA1-7731F639549C}"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C38F9E2A-98D6-4187-97E6-7561D7047615}">
      <dgm:prSet/>
      <dgm:spPr/>
      <dgm:t>
        <a:bodyPr/>
        <a:lstStyle/>
        <a:p>
          <a:r>
            <a:rPr lang="en-US"/>
            <a:t>There are 16 counselor–supervisee developmental models.  Example:</a:t>
          </a:r>
        </a:p>
      </dgm:t>
    </dgm:pt>
    <dgm:pt modelId="{023E0627-BA14-4D22-B699-B3131EC215A6}" type="parTrans" cxnId="{1CA0D44B-66E4-428D-A962-B54F21E83383}">
      <dgm:prSet/>
      <dgm:spPr/>
      <dgm:t>
        <a:bodyPr/>
        <a:lstStyle/>
        <a:p>
          <a:endParaRPr lang="en-US"/>
        </a:p>
      </dgm:t>
    </dgm:pt>
    <dgm:pt modelId="{BCCC091B-450F-4DCB-AFF4-EC083DB2F3D9}" type="sibTrans" cxnId="{1CA0D44B-66E4-428D-A962-B54F21E83383}">
      <dgm:prSet/>
      <dgm:spPr/>
      <dgm:t>
        <a:bodyPr/>
        <a:lstStyle/>
        <a:p>
          <a:endParaRPr lang="en-US"/>
        </a:p>
      </dgm:t>
    </dgm:pt>
    <dgm:pt modelId="{0EFA2BED-D879-4E30-A5F3-9CBF550C904A}">
      <dgm:prSet/>
      <dgm:spPr/>
      <dgm:t>
        <a:bodyPr/>
        <a:lstStyle/>
        <a:p>
          <a:r>
            <a:rPr lang="en-US"/>
            <a:t>Developmental model </a:t>
          </a:r>
          <a:r>
            <a:rPr lang="en-US" b="1">
              <a:hlinkClick xmlns:r="http://schemas.openxmlformats.org/officeDocument/2006/relationships" r:id="rId1"/>
            </a:rPr>
            <a:t>(Loganbill et al.’s (1982)</a:t>
          </a:r>
          <a:r>
            <a:rPr lang="en-US" b="1"/>
            <a:t> </a:t>
          </a:r>
          <a:endParaRPr lang="en-US"/>
        </a:p>
      </dgm:t>
    </dgm:pt>
    <dgm:pt modelId="{087F990B-4BE1-4DFC-B0B5-D7DD5EC034D2}" type="parTrans" cxnId="{611A09AD-18E0-4113-BF26-020C7169904B}">
      <dgm:prSet/>
      <dgm:spPr/>
      <dgm:t>
        <a:bodyPr/>
        <a:lstStyle/>
        <a:p>
          <a:endParaRPr lang="en-US"/>
        </a:p>
      </dgm:t>
    </dgm:pt>
    <dgm:pt modelId="{08678C4D-C763-4E25-800E-3C1822B2C70C}" type="sibTrans" cxnId="{611A09AD-18E0-4113-BF26-020C7169904B}">
      <dgm:prSet/>
      <dgm:spPr/>
      <dgm:t>
        <a:bodyPr/>
        <a:lstStyle/>
        <a:p>
          <a:endParaRPr lang="en-US"/>
        </a:p>
      </dgm:t>
    </dgm:pt>
    <dgm:pt modelId="{49A8FC6B-9F56-40A2-BD54-7AA0E498072D}">
      <dgm:prSet/>
      <dgm:spPr/>
      <dgm:t>
        <a:bodyPr/>
        <a:lstStyle/>
        <a:p>
          <a:r>
            <a:rPr lang="en-US"/>
            <a:t>Integrative developmental model (</a:t>
          </a:r>
          <a:r>
            <a:rPr lang="en-US" b="1">
              <a:hlinkClick xmlns:r="http://schemas.openxmlformats.org/officeDocument/2006/relationships" r:id="rId1"/>
            </a:rPr>
            <a:t>Stoltenberg &amp; McNeill, 2010</a:t>
          </a:r>
          <a:r>
            <a:rPr lang="en-US"/>
            <a:t>)</a:t>
          </a:r>
        </a:p>
      </dgm:t>
    </dgm:pt>
    <dgm:pt modelId="{470D05B0-4CEB-4E27-8AE4-CD7049022B6D}" type="parTrans" cxnId="{B74D2A9C-7873-403C-B836-8435FE04F0E4}">
      <dgm:prSet/>
      <dgm:spPr/>
      <dgm:t>
        <a:bodyPr/>
        <a:lstStyle/>
        <a:p>
          <a:endParaRPr lang="en-US"/>
        </a:p>
      </dgm:t>
    </dgm:pt>
    <dgm:pt modelId="{3A3D90CE-67BE-4356-8334-989768B73811}" type="sibTrans" cxnId="{B74D2A9C-7873-403C-B836-8435FE04F0E4}">
      <dgm:prSet/>
      <dgm:spPr/>
      <dgm:t>
        <a:bodyPr/>
        <a:lstStyle/>
        <a:p>
          <a:endParaRPr lang="en-US"/>
        </a:p>
      </dgm:t>
    </dgm:pt>
    <dgm:pt modelId="{9B984C04-7950-4ED9-939F-DA4C8AFD8D7F}">
      <dgm:prSet/>
      <dgm:spPr/>
      <dgm:t>
        <a:bodyPr/>
        <a:lstStyle/>
        <a:p>
          <a:r>
            <a:rPr lang="en-US"/>
            <a:t>Systemic cognitive–developmental supervision model (</a:t>
          </a:r>
          <a:r>
            <a:rPr lang="en-US" b="1">
              <a:hlinkClick xmlns:r="http://schemas.openxmlformats.org/officeDocument/2006/relationships" r:id="rId1"/>
            </a:rPr>
            <a:t>Rigazio-DiGilio, Daniels, &amp; Ivey, 1997</a:t>
          </a:r>
          <a:r>
            <a:rPr lang="en-US"/>
            <a:t>)</a:t>
          </a:r>
        </a:p>
      </dgm:t>
    </dgm:pt>
    <dgm:pt modelId="{FAB9A8E9-A0CE-42CC-A3F7-45D4EBB4E2BB}" type="parTrans" cxnId="{693F0DFD-FEA2-47B6-B5C7-644637379E41}">
      <dgm:prSet/>
      <dgm:spPr/>
      <dgm:t>
        <a:bodyPr/>
        <a:lstStyle/>
        <a:p>
          <a:endParaRPr lang="en-US"/>
        </a:p>
      </dgm:t>
    </dgm:pt>
    <dgm:pt modelId="{98CCE8A5-2874-4A58-AFF9-23B2098717AD}" type="sibTrans" cxnId="{693F0DFD-FEA2-47B6-B5C7-644637379E41}">
      <dgm:prSet/>
      <dgm:spPr/>
      <dgm:t>
        <a:bodyPr/>
        <a:lstStyle/>
        <a:p>
          <a:endParaRPr lang="en-US"/>
        </a:p>
      </dgm:t>
    </dgm:pt>
    <dgm:pt modelId="{438E2C9F-5C2E-4906-A342-21C10130EAF4}">
      <dgm:prSet/>
      <dgm:spPr/>
      <dgm:t>
        <a:bodyPr/>
        <a:lstStyle/>
        <a:p>
          <a:r>
            <a:rPr lang="en-US"/>
            <a:t>Reflective developmental models</a:t>
          </a:r>
        </a:p>
      </dgm:t>
    </dgm:pt>
    <dgm:pt modelId="{36E9A753-2971-4597-A170-13B9CFEC6F8C}" type="parTrans" cxnId="{1D4FDED5-C0CC-4CC7-B35A-DE223D4660ED}">
      <dgm:prSet/>
      <dgm:spPr/>
      <dgm:t>
        <a:bodyPr/>
        <a:lstStyle/>
        <a:p>
          <a:endParaRPr lang="en-US"/>
        </a:p>
      </dgm:t>
    </dgm:pt>
    <dgm:pt modelId="{1A96A35B-0EA0-4C6E-AC69-1199078E6625}" type="sibTrans" cxnId="{1D4FDED5-C0CC-4CC7-B35A-DE223D4660ED}">
      <dgm:prSet/>
      <dgm:spPr/>
      <dgm:t>
        <a:bodyPr/>
        <a:lstStyle/>
        <a:p>
          <a:endParaRPr lang="en-US"/>
        </a:p>
      </dgm:t>
    </dgm:pt>
    <dgm:pt modelId="{0539858D-5959-41CC-84A3-B829AA692120}">
      <dgm:prSet/>
      <dgm:spPr/>
      <dgm:t>
        <a:bodyPr/>
        <a:lstStyle/>
        <a:p>
          <a:r>
            <a:rPr lang="en-US"/>
            <a:t>Lifespan developmental models. </a:t>
          </a:r>
        </a:p>
      </dgm:t>
    </dgm:pt>
    <dgm:pt modelId="{47FFB3CB-7728-4C0F-BB16-439C8DC592D4}" type="parTrans" cxnId="{219CFD3E-F488-4EB8-BFFA-5A91DE69DD22}">
      <dgm:prSet/>
      <dgm:spPr/>
      <dgm:t>
        <a:bodyPr/>
        <a:lstStyle/>
        <a:p>
          <a:endParaRPr lang="en-US"/>
        </a:p>
      </dgm:t>
    </dgm:pt>
    <dgm:pt modelId="{81F53641-D90F-49D9-A1C9-DCE4AFF9F971}" type="sibTrans" cxnId="{219CFD3E-F488-4EB8-BFFA-5A91DE69DD22}">
      <dgm:prSet/>
      <dgm:spPr/>
      <dgm:t>
        <a:bodyPr/>
        <a:lstStyle/>
        <a:p>
          <a:endParaRPr lang="en-US"/>
        </a:p>
      </dgm:t>
    </dgm:pt>
    <dgm:pt modelId="{42106656-1A35-43E3-8B4D-BC4A132EC2E4}">
      <dgm:prSet/>
      <dgm:spPr/>
      <dgm:t>
        <a:bodyPr/>
        <a:lstStyle/>
        <a:p>
          <a:r>
            <a:rPr lang="en-US"/>
            <a:t>Some draw heavily on psychosocial developmental theory which includes: </a:t>
          </a:r>
        </a:p>
      </dgm:t>
    </dgm:pt>
    <dgm:pt modelId="{A03A7892-7559-43E3-B6FB-BAABA75727E0}" type="parTrans" cxnId="{4131141F-BE5B-43C5-884E-2DED8CAA4D29}">
      <dgm:prSet/>
      <dgm:spPr/>
      <dgm:t>
        <a:bodyPr/>
        <a:lstStyle/>
        <a:p>
          <a:endParaRPr lang="en-US"/>
        </a:p>
      </dgm:t>
    </dgm:pt>
    <dgm:pt modelId="{5CDEBF05-B4BD-4492-8273-075A16945BC2}" type="sibTrans" cxnId="{4131141F-BE5B-43C5-884E-2DED8CAA4D29}">
      <dgm:prSet/>
      <dgm:spPr/>
      <dgm:t>
        <a:bodyPr/>
        <a:lstStyle/>
        <a:p>
          <a:endParaRPr lang="en-US"/>
        </a:p>
      </dgm:t>
    </dgm:pt>
    <dgm:pt modelId="{E84A9440-765C-4C48-A79F-C965A6E02EFB}">
      <dgm:prSet/>
      <dgm:spPr/>
      <dgm:t>
        <a:bodyPr/>
        <a:lstStyle/>
        <a:p>
          <a:r>
            <a:rPr lang="en-US"/>
            <a:t>Cognitive learning theory</a:t>
          </a:r>
        </a:p>
      </dgm:t>
    </dgm:pt>
    <dgm:pt modelId="{F88141C7-AA92-41CF-9240-D2D48FE6D806}" type="parTrans" cxnId="{831ECF91-6E36-43F5-93D5-C812DE171A88}">
      <dgm:prSet/>
      <dgm:spPr/>
      <dgm:t>
        <a:bodyPr/>
        <a:lstStyle/>
        <a:p>
          <a:endParaRPr lang="en-US"/>
        </a:p>
      </dgm:t>
    </dgm:pt>
    <dgm:pt modelId="{F2811DB9-CB57-4B6A-BA24-4EEAF853DE33}" type="sibTrans" cxnId="{831ECF91-6E36-43F5-93D5-C812DE171A88}">
      <dgm:prSet/>
      <dgm:spPr/>
      <dgm:t>
        <a:bodyPr/>
        <a:lstStyle/>
        <a:p>
          <a:endParaRPr lang="en-US"/>
        </a:p>
      </dgm:t>
    </dgm:pt>
    <dgm:pt modelId="{2FCDCF7D-7D49-475B-9DE8-402F3CF59E5F}">
      <dgm:prSet/>
      <dgm:spPr/>
      <dgm:t>
        <a:bodyPr/>
        <a:lstStyle/>
        <a:p>
          <a:r>
            <a:rPr lang="en-US"/>
            <a:t>Interpersonal influence </a:t>
          </a:r>
        </a:p>
      </dgm:t>
    </dgm:pt>
    <dgm:pt modelId="{7DDDFD4C-D0FF-4C44-B69B-67ECB0EF9A52}" type="parTrans" cxnId="{F5877EBA-9801-4DFC-9E3F-4AD749EAA1DE}">
      <dgm:prSet/>
      <dgm:spPr/>
      <dgm:t>
        <a:bodyPr/>
        <a:lstStyle/>
        <a:p>
          <a:endParaRPr lang="en-US"/>
        </a:p>
      </dgm:t>
    </dgm:pt>
    <dgm:pt modelId="{A7F074A2-F768-4350-BD18-2786058DEF80}" type="sibTrans" cxnId="{F5877EBA-9801-4DFC-9E3F-4AD749EAA1DE}">
      <dgm:prSet/>
      <dgm:spPr/>
      <dgm:t>
        <a:bodyPr/>
        <a:lstStyle/>
        <a:p>
          <a:endParaRPr lang="en-US"/>
        </a:p>
      </dgm:t>
    </dgm:pt>
    <dgm:pt modelId="{443AFF38-6E42-4B6B-B216-01EE3CCDF87C}">
      <dgm:prSet/>
      <dgm:spPr/>
      <dgm:t>
        <a:bodyPr/>
        <a:lstStyle/>
        <a:p>
          <a:r>
            <a:rPr lang="en-US"/>
            <a:t>Social learning</a:t>
          </a:r>
        </a:p>
      </dgm:t>
    </dgm:pt>
    <dgm:pt modelId="{9B9055E0-CA16-427D-8706-C6820861110B}" type="parTrans" cxnId="{020FE249-A877-4F53-B3C4-904FC64569C2}">
      <dgm:prSet/>
      <dgm:spPr/>
      <dgm:t>
        <a:bodyPr/>
        <a:lstStyle/>
        <a:p>
          <a:endParaRPr lang="en-US"/>
        </a:p>
      </dgm:t>
    </dgm:pt>
    <dgm:pt modelId="{56CCC579-8355-4FBE-912F-520033826781}" type="sibTrans" cxnId="{020FE249-A877-4F53-B3C4-904FC64569C2}">
      <dgm:prSet/>
      <dgm:spPr/>
      <dgm:t>
        <a:bodyPr/>
        <a:lstStyle/>
        <a:p>
          <a:endParaRPr lang="en-US"/>
        </a:p>
      </dgm:t>
    </dgm:pt>
    <dgm:pt modelId="{F0B50F20-7660-487C-92F9-588667B31C57}">
      <dgm:prSet/>
      <dgm:spPr/>
      <dgm:t>
        <a:bodyPr/>
        <a:lstStyle/>
        <a:p>
          <a:r>
            <a:rPr lang="en-US"/>
            <a:t>Motivation theory</a:t>
          </a:r>
        </a:p>
      </dgm:t>
    </dgm:pt>
    <dgm:pt modelId="{A26FFF5E-8183-45B0-B11B-6B6D2F9BAE51}" type="parTrans" cxnId="{B561CCE6-AA0C-444B-B3C9-8814226DB011}">
      <dgm:prSet/>
      <dgm:spPr/>
      <dgm:t>
        <a:bodyPr/>
        <a:lstStyle/>
        <a:p>
          <a:endParaRPr lang="en-US"/>
        </a:p>
      </dgm:t>
    </dgm:pt>
    <dgm:pt modelId="{79BC1F97-98F2-4E38-9243-E72A423A5055}" type="sibTrans" cxnId="{B561CCE6-AA0C-444B-B3C9-8814226DB011}">
      <dgm:prSet/>
      <dgm:spPr/>
      <dgm:t>
        <a:bodyPr/>
        <a:lstStyle/>
        <a:p>
          <a:endParaRPr lang="en-US"/>
        </a:p>
      </dgm:t>
    </dgm:pt>
    <dgm:pt modelId="{B8F01C92-756F-4B90-A2D7-B37EA3743E9B}">
      <dgm:prSet/>
      <dgm:spPr/>
      <dgm:t>
        <a:bodyPr/>
        <a:lstStyle/>
        <a:p>
          <a:r>
            <a:rPr lang="en-US"/>
            <a:t>Models of human development</a:t>
          </a:r>
        </a:p>
      </dgm:t>
    </dgm:pt>
    <dgm:pt modelId="{C6B64738-A951-4A8F-ADBF-8988BEDEF2FD}" type="parTrans" cxnId="{2401E87E-BAC3-4024-8325-F915DE179564}">
      <dgm:prSet/>
      <dgm:spPr/>
      <dgm:t>
        <a:bodyPr/>
        <a:lstStyle/>
        <a:p>
          <a:endParaRPr lang="en-US"/>
        </a:p>
      </dgm:t>
    </dgm:pt>
    <dgm:pt modelId="{822EE72E-51BD-4744-9530-BB3B4AC39A9A}" type="sibTrans" cxnId="{2401E87E-BAC3-4024-8325-F915DE179564}">
      <dgm:prSet/>
      <dgm:spPr/>
      <dgm:t>
        <a:bodyPr/>
        <a:lstStyle/>
        <a:p>
          <a:endParaRPr lang="en-US"/>
        </a:p>
      </dgm:t>
    </dgm:pt>
    <dgm:pt modelId="{D8C0A7D2-4194-FA4B-9060-573F15806B9A}" type="pres">
      <dgm:prSet presAssocID="{DCCEE94C-47A7-41E1-9CA1-7731F639549C}" presName="linear" presStyleCnt="0">
        <dgm:presLayoutVars>
          <dgm:animLvl val="lvl"/>
          <dgm:resizeHandles val="exact"/>
        </dgm:presLayoutVars>
      </dgm:prSet>
      <dgm:spPr/>
    </dgm:pt>
    <dgm:pt modelId="{DBE756C8-401C-CA4F-9A37-C05A2EFCF2EA}" type="pres">
      <dgm:prSet presAssocID="{C38F9E2A-98D6-4187-97E6-7561D7047615}" presName="parentText" presStyleLbl="node1" presStyleIdx="0" presStyleCnt="3">
        <dgm:presLayoutVars>
          <dgm:chMax val="0"/>
          <dgm:bulletEnabled val="1"/>
        </dgm:presLayoutVars>
      </dgm:prSet>
      <dgm:spPr/>
    </dgm:pt>
    <dgm:pt modelId="{1E92879B-4854-8F42-AA15-8C0672D34626}" type="pres">
      <dgm:prSet presAssocID="{C38F9E2A-98D6-4187-97E6-7561D7047615}" presName="childText" presStyleLbl="revTx" presStyleIdx="0" presStyleCnt="3">
        <dgm:presLayoutVars>
          <dgm:bulletEnabled val="1"/>
        </dgm:presLayoutVars>
      </dgm:prSet>
      <dgm:spPr/>
    </dgm:pt>
    <dgm:pt modelId="{F71BBFA7-0AC6-4A44-A230-78A9420C6BD8}" type="pres">
      <dgm:prSet presAssocID="{49A8FC6B-9F56-40A2-BD54-7AA0E498072D}" presName="parentText" presStyleLbl="node1" presStyleIdx="1" presStyleCnt="3">
        <dgm:presLayoutVars>
          <dgm:chMax val="0"/>
          <dgm:bulletEnabled val="1"/>
        </dgm:presLayoutVars>
      </dgm:prSet>
      <dgm:spPr/>
    </dgm:pt>
    <dgm:pt modelId="{8DF69CB5-0CC2-2A43-82C9-F8443734E3B5}" type="pres">
      <dgm:prSet presAssocID="{49A8FC6B-9F56-40A2-BD54-7AA0E498072D}" presName="childText" presStyleLbl="revTx" presStyleIdx="1" presStyleCnt="3">
        <dgm:presLayoutVars>
          <dgm:bulletEnabled val="1"/>
        </dgm:presLayoutVars>
      </dgm:prSet>
      <dgm:spPr/>
    </dgm:pt>
    <dgm:pt modelId="{F231DEC3-97DE-1547-9C45-88E585C1AAA5}" type="pres">
      <dgm:prSet presAssocID="{42106656-1A35-43E3-8B4D-BC4A132EC2E4}" presName="parentText" presStyleLbl="node1" presStyleIdx="2" presStyleCnt="3">
        <dgm:presLayoutVars>
          <dgm:chMax val="0"/>
          <dgm:bulletEnabled val="1"/>
        </dgm:presLayoutVars>
      </dgm:prSet>
      <dgm:spPr/>
    </dgm:pt>
    <dgm:pt modelId="{1BA068C4-E658-9148-92AF-1B6EB6CAF044}" type="pres">
      <dgm:prSet presAssocID="{42106656-1A35-43E3-8B4D-BC4A132EC2E4}" presName="childText" presStyleLbl="revTx" presStyleIdx="2" presStyleCnt="3">
        <dgm:presLayoutVars>
          <dgm:bulletEnabled val="1"/>
        </dgm:presLayoutVars>
      </dgm:prSet>
      <dgm:spPr/>
    </dgm:pt>
  </dgm:ptLst>
  <dgm:cxnLst>
    <dgm:cxn modelId="{4131141F-BE5B-43C5-884E-2DED8CAA4D29}" srcId="{DCCEE94C-47A7-41E1-9CA1-7731F639549C}" destId="{42106656-1A35-43E3-8B4D-BC4A132EC2E4}" srcOrd="2" destOrd="0" parTransId="{A03A7892-7559-43E3-B6FB-BAABA75727E0}" sibTransId="{5CDEBF05-B4BD-4492-8273-075A16945BC2}"/>
    <dgm:cxn modelId="{6065412E-3895-1843-B20E-E3CC9852BD1E}" type="presOf" srcId="{E84A9440-765C-4C48-A79F-C965A6E02EFB}" destId="{1BA068C4-E658-9148-92AF-1B6EB6CAF044}" srcOrd="0" destOrd="0" presId="urn:microsoft.com/office/officeart/2005/8/layout/vList2"/>
    <dgm:cxn modelId="{E5B60D32-7F98-2E44-A870-D49F577B362A}" type="presOf" srcId="{0539858D-5959-41CC-84A3-B829AA692120}" destId="{8DF69CB5-0CC2-2A43-82C9-F8443734E3B5}" srcOrd="0" destOrd="2" presId="urn:microsoft.com/office/officeart/2005/8/layout/vList2"/>
    <dgm:cxn modelId="{219CFD3E-F488-4EB8-BFFA-5A91DE69DD22}" srcId="{49A8FC6B-9F56-40A2-BD54-7AA0E498072D}" destId="{0539858D-5959-41CC-84A3-B829AA692120}" srcOrd="2" destOrd="0" parTransId="{47FFB3CB-7728-4C0F-BB16-439C8DC592D4}" sibTransId="{81F53641-D90F-49D9-A1C9-DCE4AFF9F971}"/>
    <dgm:cxn modelId="{020FE249-A877-4F53-B3C4-904FC64569C2}" srcId="{42106656-1A35-43E3-8B4D-BC4A132EC2E4}" destId="{443AFF38-6E42-4B6B-B216-01EE3CCDF87C}" srcOrd="2" destOrd="0" parTransId="{9B9055E0-CA16-427D-8706-C6820861110B}" sibTransId="{56CCC579-8355-4FBE-912F-520033826781}"/>
    <dgm:cxn modelId="{1CA0D44B-66E4-428D-A962-B54F21E83383}" srcId="{DCCEE94C-47A7-41E1-9CA1-7731F639549C}" destId="{C38F9E2A-98D6-4187-97E6-7561D7047615}" srcOrd="0" destOrd="0" parTransId="{023E0627-BA14-4D22-B699-B3131EC215A6}" sibTransId="{BCCC091B-450F-4DCB-AFF4-EC083DB2F3D9}"/>
    <dgm:cxn modelId="{A0B43D6D-BBAC-D540-956D-274DDB59F953}" type="presOf" srcId="{DCCEE94C-47A7-41E1-9CA1-7731F639549C}" destId="{D8C0A7D2-4194-FA4B-9060-573F15806B9A}" srcOrd="0" destOrd="0" presId="urn:microsoft.com/office/officeart/2005/8/layout/vList2"/>
    <dgm:cxn modelId="{13E18651-EE70-414E-93DB-D9D7462590BA}" type="presOf" srcId="{438E2C9F-5C2E-4906-A342-21C10130EAF4}" destId="{8DF69CB5-0CC2-2A43-82C9-F8443734E3B5}" srcOrd="0" destOrd="1" presId="urn:microsoft.com/office/officeart/2005/8/layout/vList2"/>
    <dgm:cxn modelId="{C32ABB53-55B5-FD49-9938-CEC641C36ED3}" type="presOf" srcId="{C38F9E2A-98D6-4187-97E6-7561D7047615}" destId="{DBE756C8-401C-CA4F-9A37-C05A2EFCF2EA}" srcOrd="0" destOrd="0" presId="urn:microsoft.com/office/officeart/2005/8/layout/vList2"/>
    <dgm:cxn modelId="{2401E87E-BAC3-4024-8325-F915DE179564}" srcId="{42106656-1A35-43E3-8B4D-BC4A132EC2E4}" destId="{B8F01C92-756F-4B90-A2D7-B37EA3743E9B}" srcOrd="4" destOrd="0" parTransId="{C6B64738-A951-4A8F-ADBF-8988BEDEF2FD}" sibTransId="{822EE72E-51BD-4744-9530-BB3B4AC39A9A}"/>
    <dgm:cxn modelId="{EAAB188C-E263-E24E-B07E-4583B140FC82}" type="presOf" srcId="{2FCDCF7D-7D49-475B-9DE8-402F3CF59E5F}" destId="{1BA068C4-E658-9148-92AF-1B6EB6CAF044}" srcOrd="0" destOrd="1" presId="urn:microsoft.com/office/officeart/2005/8/layout/vList2"/>
    <dgm:cxn modelId="{831ECF91-6E36-43F5-93D5-C812DE171A88}" srcId="{42106656-1A35-43E3-8B4D-BC4A132EC2E4}" destId="{E84A9440-765C-4C48-A79F-C965A6E02EFB}" srcOrd="0" destOrd="0" parTransId="{F88141C7-AA92-41CF-9240-D2D48FE6D806}" sibTransId="{F2811DB9-CB57-4B6A-BA24-4EEAF853DE33}"/>
    <dgm:cxn modelId="{B74D2A9C-7873-403C-B836-8435FE04F0E4}" srcId="{DCCEE94C-47A7-41E1-9CA1-7731F639549C}" destId="{49A8FC6B-9F56-40A2-BD54-7AA0E498072D}" srcOrd="1" destOrd="0" parTransId="{470D05B0-4CEB-4E27-8AE4-CD7049022B6D}" sibTransId="{3A3D90CE-67BE-4356-8334-989768B73811}"/>
    <dgm:cxn modelId="{5ADC57A3-1B85-DD41-A682-D52EB8BD8340}" type="presOf" srcId="{B8F01C92-756F-4B90-A2D7-B37EA3743E9B}" destId="{1BA068C4-E658-9148-92AF-1B6EB6CAF044}" srcOrd="0" destOrd="4" presId="urn:microsoft.com/office/officeart/2005/8/layout/vList2"/>
    <dgm:cxn modelId="{472A35A4-1644-D942-B11A-0DA87B4CC9D6}" type="presOf" srcId="{0EFA2BED-D879-4E30-A5F3-9CBF550C904A}" destId="{1E92879B-4854-8F42-AA15-8C0672D34626}" srcOrd="0" destOrd="0" presId="urn:microsoft.com/office/officeart/2005/8/layout/vList2"/>
    <dgm:cxn modelId="{611A09AD-18E0-4113-BF26-020C7169904B}" srcId="{C38F9E2A-98D6-4187-97E6-7561D7047615}" destId="{0EFA2BED-D879-4E30-A5F3-9CBF550C904A}" srcOrd="0" destOrd="0" parTransId="{087F990B-4BE1-4DFC-B0B5-D7DD5EC034D2}" sibTransId="{08678C4D-C763-4E25-800E-3C1822B2C70C}"/>
    <dgm:cxn modelId="{CEA8D0B6-D777-D34D-BD55-5AE3588DF3EC}" type="presOf" srcId="{9B984C04-7950-4ED9-939F-DA4C8AFD8D7F}" destId="{8DF69CB5-0CC2-2A43-82C9-F8443734E3B5}" srcOrd="0" destOrd="0" presId="urn:microsoft.com/office/officeart/2005/8/layout/vList2"/>
    <dgm:cxn modelId="{F5877EBA-9801-4DFC-9E3F-4AD749EAA1DE}" srcId="{42106656-1A35-43E3-8B4D-BC4A132EC2E4}" destId="{2FCDCF7D-7D49-475B-9DE8-402F3CF59E5F}" srcOrd="1" destOrd="0" parTransId="{7DDDFD4C-D0FF-4C44-B69B-67ECB0EF9A52}" sibTransId="{A7F074A2-F768-4350-BD18-2786058DEF80}"/>
    <dgm:cxn modelId="{B9A296C5-2C3A-5F44-935D-6096FFEA6095}" type="presOf" srcId="{42106656-1A35-43E3-8B4D-BC4A132EC2E4}" destId="{F231DEC3-97DE-1547-9C45-88E585C1AAA5}" srcOrd="0" destOrd="0" presId="urn:microsoft.com/office/officeart/2005/8/layout/vList2"/>
    <dgm:cxn modelId="{E10033CA-EBFE-A045-9131-FB1E2A935201}" type="presOf" srcId="{F0B50F20-7660-487C-92F9-588667B31C57}" destId="{1BA068C4-E658-9148-92AF-1B6EB6CAF044}" srcOrd="0" destOrd="3" presId="urn:microsoft.com/office/officeart/2005/8/layout/vList2"/>
    <dgm:cxn modelId="{1D4FDED5-C0CC-4CC7-B35A-DE223D4660ED}" srcId="{49A8FC6B-9F56-40A2-BD54-7AA0E498072D}" destId="{438E2C9F-5C2E-4906-A342-21C10130EAF4}" srcOrd="1" destOrd="0" parTransId="{36E9A753-2971-4597-A170-13B9CFEC6F8C}" sibTransId="{1A96A35B-0EA0-4C6E-AC69-1199078E6625}"/>
    <dgm:cxn modelId="{661426DE-60E1-594D-94BF-40BD3D352443}" type="presOf" srcId="{443AFF38-6E42-4B6B-B216-01EE3CCDF87C}" destId="{1BA068C4-E658-9148-92AF-1B6EB6CAF044}" srcOrd="0" destOrd="2" presId="urn:microsoft.com/office/officeart/2005/8/layout/vList2"/>
    <dgm:cxn modelId="{5F39C8E3-CA0A-304D-B2FD-A1AC5C34B1B4}" type="presOf" srcId="{49A8FC6B-9F56-40A2-BD54-7AA0E498072D}" destId="{F71BBFA7-0AC6-4A44-A230-78A9420C6BD8}" srcOrd="0" destOrd="0" presId="urn:microsoft.com/office/officeart/2005/8/layout/vList2"/>
    <dgm:cxn modelId="{B561CCE6-AA0C-444B-B3C9-8814226DB011}" srcId="{42106656-1A35-43E3-8B4D-BC4A132EC2E4}" destId="{F0B50F20-7660-487C-92F9-588667B31C57}" srcOrd="3" destOrd="0" parTransId="{A26FFF5E-8183-45B0-B11B-6B6D2F9BAE51}" sibTransId="{79BC1F97-98F2-4E38-9243-E72A423A5055}"/>
    <dgm:cxn modelId="{693F0DFD-FEA2-47B6-B5C7-644637379E41}" srcId="{49A8FC6B-9F56-40A2-BD54-7AA0E498072D}" destId="{9B984C04-7950-4ED9-939F-DA4C8AFD8D7F}" srcOrd="0" destOrd="0" parTransId="{FAB9A8E9-A0CE-42CC-A3F7-45D4EBB4E2BB}" sibTransId="{98CCE8A5-2874-4A58-AFF9-23B2098717AD}"/>
    <dgm:cxn modelId="{0677F1FA-09C3-004E-817F-CF2A79345065}" type="presParOf" srcId="{D8C0A7D2-4194-FA4B-9060-573F15806B9A}" destId="{DBE756C8-401C-CA4F-9A37-C05A2EFCF2EA}" srcOrd="0" destOrd="0" presId="urn:microsoft.com/office/officeart/2005/8/layout/vList2"/>
    <dgm:cxn modelId="{A43A9AA9-6C33-6249-8631-2B7C289E3F26}" type="presParOf" srcId="{D8C0A7D2-4194-FA4B-9060-573F15806B9A}" destId="{1E92879B-4854-8F42-AA15-8C0672D34626}" srcOrd="1" destOrd="0" presId="urn:microsoft.com/office/officeart/2005/8/layout/vList2"/>
    <dgm:cxn modelId="{9D111C9D-629D-1943-B55F-3715DA73D4B9}" type="presParOf" srcId="{D8C0A7D2-4194-FA4B-9060-573F15806B9A}" destId="{F71BBFA7-0AC6-4A44-A230-78A9420C6BD8}" srcOrd="2" destOrd="0" presId="urn:microsoft.com/office/officeart/2005/8/layout/vList2"/>
    <dgm:cxn modelId="{5DD0BE6D-9015-2847-8A39-76F2F590C5CA}" type="presParOf" srcId="{D8C0A7D2-4194-FA4B-9060-573F15806B9A}" destId="{8DF69CB5-0CC2-2A43-82C9-F8443734E3B5}" srcOrd="3" destOrd="0" presId="urn:microsoft.com/office/officeart/2005/8/layout/vList2"/>
    <dgm:cxn modelId="{8BD97481-F726-5348-9C95-6315E04A8261}" type="presParOf" srcId="{D8C0A7D2-4194-FA4B-9060-573F15806B9A}" destId="{F231DEC3-97DE-1547-9C45-88E585C1AAA5}" srcOrd="4" destOrd="0" presId="urn:microsoft.com/office/officeart/2005/8/layout/vList2"/>
    <dgm:cxn modelId="{3F073325-EC4D-8145-980A-1435F0189238}" type="presParOf" srcId="{D8C0A7D2-4194-FA4B-9060-573F15806B9A}" destId="{1BA068C4-E658-9148-92AF-1B6EB6CAF044}"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D874D0-0A7A-4157-B9C7-0CF02681E4E7}" type="doc">
      <dgm:prSet loTypeId="urn:microsoft.com/office/officeart/2005/8/layout/matrix3" loCatId="matrix" qsTypeId="urn:microsoft.com/office/officeart/2005/8/quickstyle/simple1" qsCatId="simple" csTypeId="urn:microsoft.com/office/officeart/2005/8/colors/colorful1" csCatId="colorful"/>
      <dgm:spPr/>
      <dgm:t>
        <a:bodyPr/>
        <a:lstStyle/>
        <a:p>
          <a:endParaRPr lang="en-US"/>
        </a:p>
      </dgm:t>
    </dgm:pt>
    <dgm:pt modelId="{4C613683-CE5E-4AF0-929A-1FBDC211A74E}">
      <dgm:prSet/>
      <dgm:spPr/>
      <dgm:t>
        <a:bodyPr/>
        <a:lstStyle/>
        <a:p>
          <a:r>
            <a:rPr lang="en-US"/>
            <a:t>Level-1 Experiences high levels of anxiety.</a:t>
          </a:r>
        </a:p>
      </dgm:t>
    </dgm:pt>
    <dgm:pt modelId="{73F3C4EB-7471-476E-839F-53EB43DAD269}" type="parTrans" cxnId="{5DF21121-06CE-4330-BBFA-B430194D01A6}">
      <dgm:prSet/>
      <dgm:spPr/>
      <dgm:t>
        <a:bodyPr/>
        <a:lstStyle/>
        <a:p>
          <a:endParaRPr lang="en-US"/>
        </a:p>
      </dgm:t>
    </dgm:pt>
    <dgm:pt modelId="{291F94B6-217B-429E-B9DE-89535D8FFC86}" type="sibTrans" cxnId="{5DF21121-06CE-4330-BBFA-B430194D01A6}">
      <dgm:prSet/>
      <dgm:spPr/>
      <dgm:t>
        <a:bodyPr/>
        <a:lstStyle/>
        <a:p>
          <a:endParaRPr lang="en-US"/>
        </a:p>
      </dgm:t>
    </dgm:pt>
    <dgm:pt modelId="{5C4702CD-3C37-4C69-9872-AB13A369BB4D}">
      <dgm:prSet/>
      <dgm:spPr/>
      <dgm:t>
        <a:bodyPr/>
        <a:lstStyle/>
        <a:p>
          <a:r>
            <a:rPr lang="en-US"/>
            <a:t>Level 2 supervisees are at mid-level and experience fluctuating confidence and motivation, often linking their own mood to success with clients. </a:t>
          </a:r>
        </a:p>
      </dgm:t>
    </dgm:pt>
    <dgm:pt modelId="{508053AB-87CD-49BD-960A-C2A49A22430A}" type="parTrans" cxnId="{AC1FAA5D-470F-40B3-9C9A-6E7AEBE68F86}">
      <dgm:prSet/>
      <dgm:spPr/>
      <dgm:t>
        <a:bodyPr/>
        <a:lstStyle/>
        <a:p>
          <a:endParaRPr lang="en-US"/>
        </a:p>
      </dgm:t>
    </dgm:pt>
    <dgm:pt modelId="{5A3D7B89-ABA9-4707-B83C-817D0D67CCD0}" type="sibTrans" cxnId="{AC1FAA5D-470F-40B3-9C9A-6E7AEBE68F86}">
      <dgm:prSet/>
      <dgm:spPr/>
      <dgm:t>
        <a:bodyPr/>
        <a:lstStyle/>
        <a:p>
          <a:endParaRPr lang="en-US"/>
        </a:p>
      </dgm:t>
    </dgm:pt>
    <dgm:pt modelId="{7FD74C64-E2D2-4E8F-A0FA-FC6CC2124186}">
      <dgm:prSet/>
      <dgm:spPr/>
      <dgm:t>
        <a:bodyPr/>
        <a:lstStyle/>
        <a:p>
          <a:r>
            <a:rPr lang="en-US"/>
            <a:t>Level 3 supervisees are essentially secure, stable in motivation, have accurate empathy tempered by objectivity, and use therapeutic self in intervention.</a:t>
          </a:r>
        </a:p>
      </dgm:t>
    </dgm:pt>
    <dgm:pt modelId="{9B47DEE2-1D54-4108-9346-60B46FE09238}" type="parTrans" cxnId="{31D1570F-43A4-4424-81FA-2719954A1710}">
      <dgm:prSet/>
      <dgm:spPr/>
      <dgm:t>
        <a:bodyPr/>
        <a:lstStyle/>
        <a:p>
          <a:endParaRPr lang="en-US"/>
        </a:p>
      </dgm:t>
    </dgm:pt>
    <dgm:pt modelId="{ABCBE2A0-4ECE-433D-9721-88D3BAE57510}" type="sibTrans" cxnId="{31D1570F-43A4-4424-81FA-2719954A1710}">
      <dgm:prSet/>
      <dgm:spPr/>
      <dgm:t>
        <a:bodyPr/>
        <a:lstStyle/>
        <a:p>
          <a:endParaRPr lang="en-US"/>
        </a:p>
      </dgm:t>
    </dgm:pt>
    <dgm:pt modelId="{EA567916-B6F0-45C3-88FF-D31B1632F3B6}">
      <dgm:prSet/>
      <dgm:spPr/>
      <dgm:t>
        <a:bodyPr/>
        <a:lstStyle/>
        <a:p>
          <a:r>
            <a:rPr lang="en-US"/>
            <a:t>(Bernard &amp; Goodyear, 2013; Stoltenberg, 1981)</a:t>
          </a:r>
        </a:p>
      </dgm:t>
    </dgm:pt>
    <dgm:pt modelId="{D0B8FBBA-73AF-4577-932A-BB20EB7BF76E}" type="parTrans" cxnId="{5A7A31E6-BA8B-4F9E-901C-F084B2E01D18}">
      <dgm:prSet/>
      <dgm:spPr/>
      <dgm:t>
        <a:bodyPr/>
        <a:lstStyle/>
        <a:p>
          <a:endParaRPr lang="en-US"/>
        </a:p>
      </dgm:t>
    </dgm:pt>
    <dgm:pt modelId="{0E24C474-EBAE-4FE2-8C69-6118DBD0843D}" type="sibTrans" cxnId="{5A7A31E6-BA8B-4F9E-901C-F084B2E01D18}">
      <dgm:prSet/>
      <dgm:spPr/>
      <dgm:t>
        <a:bodyPr/>
        <a:lstStyle/>
        <a:p>
          <a:endParaRPr lang="en-US"/>
        </a:p>
      </dgm:t>
    </dgm:pt>
    <dgm:pt modelId="{5E28B4A1-D10D-3848-AEF1-A8C5D8C314BF}" type="pres">
      <dgm:prSet presAssocID="{66D874D0-0A7A-4157-B9C7-0CF02681E4E7}" presName="matrix" presStyleCnt="0">
        <dgm:presLayoutVars>
          <dgm:chMax val="1"/>
          <dgm:dir/>
          <dgm:resizeHandles val="exact"/>
        </dgm:presLayoutVars>
      </dgm:prSet>
      <dgm:spPr/>
    </dgm:pt>
    <dgm:pt modelId="{25C13F15-AC4E-7847-BDB8-E6F0D199FDC3}" type="pres">
      <dgm:prSet presAssocID="{66D874D0-0A7A-4157-B9C7-0CF02681E4E7}" presName="diamond" presStyleLbl="bgShp" presStyleIdx="0" presStyleCnt="1"/>
      <dgm:spPr/>
    </dgm:pt>
    <dgm:pt modelId="{D68BC471-4549-8F45-B80D-E23ACA0D92B3}" type="pres">
      <dgm:prSet presAssocID="{66D874D0-0A7A-4157-B9C7-0CF02681E4E7}" presName="quad1" presStyleLbl="node1" presStyleIdx="0" presStyleCnt="4">
        <dgm:presLayoutVars>
          <dgm:chMax val="0"/>
          <dgm:chPref val="0"/>
          <dgm:bulletEnabled val="1"/>
        </dgm:presLayoutVars>
      </dgm:prSet>
      <dgm:spPr/>
    </dgm:pt>
    <dgm:pt modelId="{F19CA1B3-5572-7E4B-A084-5F44CD324264}" type="pres">
      <dgm:prSet presAssocID="{66D874D0-0A7A-4157-B9C7-0CF02681E4E7}" presName="quad2" presStyleLbl="node1" presStyleIdx="1" presStyleCnt="4">
        <dgm:presLayoutVars>
          <dgm:chMax val="0"/>
          <dgm:chPref val="0"/>
          <dgm:bulletEnabled val="1"/>
        </dgm:presLayoutVars>
      </dgm:prSet>
      <dgm:spPr/>
    </dgm:pt>
    <dgm:pt modelId="{EC29489C-DFBB-624C-8B48-19A8A3D34577}" type="pres">
      <dgm:prSet presAssocID="{66D874D0-0A7A-4157-B9C7-0CF02681E4E7}" presName="quad3" presStyleLbl="node1" presStyleIdx="2" presStyleCnt="4">
        <dgm:presLayoutVars>
          <dgm:chMax val="0"/>
          <dgm:chPref val="0"/>
          <dgm:bulletEnabled val="1"/>
        </dgm:presLayoutVars>
      </dgm:prSet>
      <dgm:spPr/>
    </dgm:pt>
    <dgm:pt modelId="{DC36D246-E647-AA49-AA6D-953A21C0E5BE}" type="pres">
      <dgm:prSet presAssocID="{66D874D0-0A7A-4157-B9C7-0CF02681E4E7}" presName="quad4" presStyleLbl="node1" presStyleIdx="3" presStyleCnt="4">
        <dgm:presLayoutVars>
          <dgm:chMax val="0"/>
          <dgm:chPref val="0"/>
          <dgm:bulletEnabled val="1"/>
        </dgm:presLayoutVars>
      </dgm:prSet>
      <dgm:spPr/>
    </dgm:pt>
  </dgm:ptLst>
  <dgm:cxnLst>
    <dgm:cxn modelId="{31D1570F-43A4-4424-81FA-2719954A1710}" srcId="{66D874D0-0A7A-4157-B9C7-0CF02681E4E7}" destId="{7FD74C64-E2D2-4E8F-A0FA-FC6CC2124186}" srcOrd="2" destOrd="0" parTransId="{9B47DEE2-1D54-4108-9346-60B46FE09238}" sibTransId="{ABCBE2A0-4ECE-433D-9721-88D3BAE57510}"/>
    <dgm:cxn modelId="{5DF21121-06CE-4330-BBFA-B430194D01A6}" srcId="{66D874D0-0A7A-4157-B9C7-0CF02681E4E7}" destId="{4C613683-CE5E-4AF0-929A-1FBDC211A74E}" srcOrd="0" destOrd="0" parTransId="{73F3C4EB-7471-476E-839F-53EB43DAD269}" sibTransId="{291F94B6-217B-429E-B9DE-89535D8FFC86}"/>
    <dgm:cxn modelId="{24074A30-EF2D-E84F-A144-B1CDE1344966}" type="presOf" srcId="{EA567916-B6F0-45C3-88FF-D31B1632F3B6}" destId="{DC36D246-E647-AA49-AA6D-953A21C0E5BE}" srcOrd="0" destOrd="0" presId="urn:microsoft.com/office/officeart/2005/8/layout/matrix3"/>
    <dgm:cxn modelId="{AC1FAA5D-470F-40B3-9C9A-6E7AEBE68F86}" srcId="{66D874D0-0A7A-4157-B9C7-0CF02681E4E7}" destId="{5C4702CD-3C37-4C69-9872-AB13A369BB4D}" srcOrd="1" destOrd="0" parTransId="{508053AB-87CD-49BD-960A-C2A49A22430A}" sibTransId="{5A3D7B89-ABA9-4707-B83C-817D0D67CCD0}"/>
    <dgm:cxn modelId="{64035483-9226-E34F-9EFB-E3887520A893}" type="presOf" srcId="{66D874D0-0A7A-4157-B9C7-0CF02681E4E7}" destId="{5E28B4A1-D10D-3848-AEF1-A8C5D8C314BF}" srcOrd="0" destOrd="0" presId="urn:microsoft.com/office/officeart/2005/8/layout/matrix3"/>
    <dgm:cxn modelId="{643AD385-5CA8-8C4C-B4C8-0A842AAF079A}" type="presOf" srcId="{4C613683-CE5E-4AF0-929A-1FBDC211A74E}" destId="{D68BC471-4549-8F45-B80D-E23ACA0D92B3}" srcOrd="0" destOrd="0" presId="urn:microsoft.com/office/officeart/2005/8/layout/matrix3"/>
    <dgm:cxn modelId="{E443E798-75F8-3047-916C-6D2F81FAF341}" type="presOf" srcId="{7FD74C64-E2D2-4E8F-A0FA-FC6CC2124186}" destId="{EC29489C-DFBB-624C-8B48-19A8A3D34577}" srcOrd="0" destOrd="0" presId="urn:microsoft.com/office/officeart/2005/8/layout/matrix3"/>
    <dgm:cxn modelId="{5A7A31E6-BA8B-4F9E-901C-F084B2E01D18}" srcId="{66D874D0-0A7A-4157-B9C7-0CF02681E4E7}" destId="{EA567916-B6F0-45C3-88FF-D31B1632F3B6}" srcOrd="3" destOrd="0" parTransId="{D0B8FBBA-73AF-4577-932A-BB20EB7BF76E}" sibTransId="{0E24C474-EBAE-4FE2-8C69-6118DBD0843D}"/>
    <dgm:cxn modelId="{E9D594F7-FD63-2C43-B92D-D2D32AE97388}" type="presOf" srcId="{5C4702CD-3C37-4C69-9872-AB13A369BB4D}" destId="{F19CA1B3-5572-7E4B-A084-5F44CD324264}" srcOrd="0" destOrd="0" presId="urn:microsoft.com/office/officeart/2005/8/layout/matrix3"/>
    <dgm:cxn modelId="{312F8386-46BB-CB43-8B69-F9FE75EAAF20}" type="presParOf" srcId="{5E28B4A1-D10D-3848-AEF1-A8C5D8C314BF}" destId="{25C13F15-AC4E-7847-BDB8-E6F0D199FDC3}" srcOrd="0" destOrd="0" presId="urn:microsoft.com/office/officeart/2005/8/layout/matrix3"/>
    <dgm:cxn modelId="{0797E2E1-B4ED-7D46-BFE4-CC935683DEDB}" type="presParOf" srcId="{5E28B4A1-D10D-3848-AEF1-A8C5D8C314BF}" destId="{D68BC471-4549-8F45-B80D-E23ACA0D92B3}" srcOrd="1" destOrd="0" presId="urn:microsoft.com/office/officeart/2005/8/layout/matrix3"/>
    <dgm:cxn modelId="{7C8997FE-7DC0-474F-91F7-C0153FD7F469}" type="presParOf" srcId="{5E28B4A1-D10D-3848-AEF1-A8C5D8C314BF}" destId="{F19CA1B3-5572-7E4B-A084-5F44CD324264}" srcOrd="2" destOrd="0" presId="urn:microsoft.com/office/officeart/2005/8/layout/matrix3"/>
    <dgm:cxn modelId="{E5070DD0-13B3-F74E-83F8-F3372649760A}" type="presParOf" srcId="{5E28B4A1-D10D-3848-AEF1-A8C5D8C314BF}" destId="{EC29489C-DFBB-624C-8B48-19A8A3D34577}" srcOrd="3" destOrd="0" presId="urn:microsoft.com/office/officeart/2005/8/layout/matrix3"/>
    <dgm:cxn modelId="{6C6A263B-E5BE-774D-A3BB-73540A888CC8}" type="presParOf" srcId="{5E28B4A1-D10D-3848-AEF1-A8C5D8C314BF}" destId="{DC36D246-E647-AA49-AA6D-953A21C0E5BE}"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F3369C1-3D5B-482B-81B2-91E654D52EF4}"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FC0BE030-C3D0-4F5A-86EF-9517BB302CA8}">
      <dgm:prSet custT="1"/>
      <dgm:spPr/>
      <dgm:t>
        <a:bodyPr/>
        <a:lstStyle/>
        <a:p>
          <a:r>
            <a:rPr lang="en-US" sz="1800" b="1" dirty="0"/>
            <a:t>Self–Other Awareness: Cognitive and Affective </a:t>
          </a:r>
          <a:r>
            <a:rPr lang="en-US" sz="1800" dirty="0"/>
            <a:t>—“[W]here the person is in terms of self-preoccupation, awareness of the client’s world, and enlightened self-awareness. The cognitive component describes the content of the thought processes characteristic across levels, and the affective component accounts for changes in emotions such as anxiety.”</a:t>
          </a:r>
        </a:p>
      </dgm:t>
    </dgm:pt>
    <dgm:pt modelId="{4B8933A8-935B-4A08-B146-A3D675112481}" type="parTrans" cxnId="{90C1872F-DD95-46B9-ADA9-2F80156C3A62}">
      <dgm:prSet/>
      <dgm:spPr/>
      <dgm:t>
        <a:bodyPr/>
        <a:lstStyle/>
        <a:p>
          <a:endParaRPr lang="en-US"/>
        </a:p>
      </dgm:t>
    </dgm:pt>
    <dgm:pt modelId="{B447E8C4-D5B9-4774-855A-4ECEC21A97DC}" type="sibTrans" cxnId="{90C1872F-DD95-46B9-ADA9-2F80156C3A62}">
      <dgm:prSet/>
      <dgm:spPr/>
      <dgm:t>
        <a:bodyPr/>
        <a:lstStyle/>
        <a:p>
          <a:endParaRPr lang="en-US"/>
        </a:p>
      </dgm:t>
    </dgm:pt>
    <dgm:pt modelId="{338B44E7-BB75-4E97-87F5-1B6A9B680E39}">
      <dgm:prSet custT="1"/>
      <dgm:spPr/>
      <dgm:t>
        <a:bodyPr/>
        <a:lstStyle/>
        <a:p>
          <a:r>
            <a:rPr lang="en-US" sz="2000" b="1" dirty="0"/>
            <a:t>Motivation </a:t>
          </a:r>
          <a:r>
            <a:rPr lang="en-US" sz="2000" dirty="0"/>
            <a:t>—“[R]</a:t>
          </a:r>
          <a:r>
            <a:rPr lang="en-US" sz="2000" dirty="0" err="1"/>
            <a:t>eflects</a:t>
          </a:r>
          <a:r>
            <a:rPr lang="en-US" sz="2000" dirty="0"/>
            <a:t> the supervisee’s interest, investment, and effort expended in clinical training and practice.”</a:t>
          </a:r>
        </a:p>
      </dgm:t>
    </dgm:pt>
    <dgm:pt modelId="{2055A27A-8E14-44FC-89D5-427DDE2493BE}" type="parTrans" cxnId="{E2707E30-BEAA-451F-B0CD-15304D5A3690}">
      <dgm:prSet/>
      <dgm:spPr/>
      <dgm:t>
        <a:bodyPr/>
        <a:lstStyle/>
        <a:p>
          <a:endParaRPr lang="en-US"/>
        </a:p>
      </dgm:t>
    </dgm:pt>
    <dgm:pt modelId="{5B658CC5-0209-4279-9EDA-60C2499BB9FA}" type="sibTrans" cxnId="{E2707E30-BEAA-451F-B0CD-15304D5A3690}">
      <dgm:prSet/>
      <dgm:spPr/>
      <dgm:t>
        <a:bodyPr/>
        <a:lstStyle/>
        <a:p>
          <a:endParaRPr lang="en-US"/>
        </a:p>
      </dgm:t>
    </dgm:pt>
    <dgm:pt modelId="{5665AED8-FF1B-4175-98CA-BB8C543500F7}">
      <dgm:prSet custT="1"/>
      <dgm:spPr/>
      <dgm:t>
        <a:bodyPr/>
        <a:lstStyle/>
        <a:p>
          <a:r>
            <a:rPr lang="en-US" sz="2000" b="1" dirty="0"/>
            <a:t>Autonomy </a:t>
          </a:r>
          <a:r>
            <a:rPr lang="en-US" sz="2000" dirty="0"/>
            <a:t>—Reflects the degree of independence that the supervisee is manifesting. </a:t>
          </a:r>
        </a:p>
      </dgm:t>
    </dgm:pt>
    <dgm:pt modelId="{61C457FE-A3E1-438A-9626-E5A65C1AB8CF}" type="parTrans" cxnId="{2CC2C016-12C6-409E-97A7-81053E66F321}">
      <dgm:prSet/>
      <dgm:spPr/>
      <dgm:t>
        <a:bodyPr/>
        <a:lstStyle/>
        <a:p>
          <a:endParaRPr lang="en-US"/>
        </a:p>
      </dgm:t>
    </dgm:pt>
    <dgm:pt modelId="{3D665E50-66D6-441D-8409-999C6590E6C7}" type="sibTrans" cxnId="{2CC2C016-12C6-409E-97A7-81053E66F321}">
      <dgm:prSet/>
      <dgm:spPr/>
      <dgm:t>
        <a:bodyPr/>
        <a:lstStyle/>
        <a:p>
          <a:endParaRPr lang="en-US"/>
        </a:p>
      </dgm:t>
    </dgm:pt>
    <dgm:pt modelId="{AE113284-AAB3-4432-82C9-D251DC735B28}">
      <dgm:prSet custT="1"/>
      <dgm:spPr/>
      <dgm:t>
        <a:bodyPr/>
        <a:lstStyle/>
        <a:p>
          <a:pPr algn="r"/>
          <a:r>
            <a:rPr lang="en-US" sz="1200" dirty="0"/>
            <a:t>(Bernard &amp; Goodyear, 2013; Stoltenberg &amp; McNeill, 2010)</a:t>
          </a:r>
        </a:p>
      </dgm:t>
    </dgm:pt>
    <dgm:pt modelId="{7BCA911C-5AEE-4CE9-AA8E-C1771B4F83DF}" type="parTrans" cxnId="{45416C0C-5084-4F8A-B9EE-1F228F72691D}">
      <dgm:prSet/>
      <dgm:spPr/>
      <dgm:t>
        <a:bodyPr/>
        <a:lstStyle/>
        <a:p>
          <a:endParaRPr lang="en-US"/>
        </a:p>
      </dgm:t>
    </dgm:pt>
    <dgm:pt modelId="{8ED83FB6-0FC6-4934-93F5-B5DE6D09939D}" type="sibTrans" cxnId="{45416C0C-5084-4F8A-B9EE-1F228F72691D}">
      <dgm:prSet/>
      <dgm:spPr/>
      <dgm:t>
        <a:bodyPr/>
        <a:lstStyle/>
        <a:p>
          <a:endParaRPr lang="en-US"/>
        </a:p>
      </dgm:t>
    </dgm:pt>
    <dgm:pt modelId="{72793186-7B90-EE4F-AA36-3D359E546BFF}" type="pres">
      <dgm:prSet presAssocID="{FF3369C1-3D5B-482B-81B2-91E654D52EF4}" presName="linear" presStyleCnt="0">
        <dgm:presLayoutVars>
          <dgm:animLvl val="lvl"/>
          <dgm:resizeHandles val="exact"/>
        </dgm:presLayoutVars>
      </dgm:prSet>
      <dgm:spPr/>
    </dgm:pt>
    <dgm:pt modelId="{FBBD4BEE-70A8-1B45-909F-F44BB17B1F41}" type="pres">
      <dgm:prSet presAssocID="{FC0BE030-C3D0-4F5A-86EF-9517BB302CA8}" presName="parentText" presStyleLbl="node1" presStyleIdx="0" presStyleCnt="4">
        <dgm:presLayoutVars>
          <dgm:chMax val="0"/>
          <dgm:bulletEnabled val="1"/>
        </dgm:presLayoutVars>
      </dgm:prSet>
      <dgm:spPr/>
    </dgm:pt>
    <dgm:pt modelId="{DC428C29-877F-4141-880F-D5D9D009CCAD}" type="pres">
      <dgm:prSet presAssocID="{B447E8C4-D5B9-4774-855A-4ECEC21A97DC}" presName="spacer" presStyleCnt="0"/>
      <dgm:spPr/>
    </dgm:pt>
    <dgm:pt modelId="{67FFC5FF-1082-C747-B980-76AC22C53BDB}" type="pres">
      <dgm:prSet presAssocID="{338B44E7-BB75-4E97-87F5-1B6A9B680E39}" presName="parentText" presStyleLbl="node1" presStyleIdx="1" presStyleCnt="4">
        <dgm:presLayoutVars>
          <dgm:chMax val="0"/>
          <dgm:bulletEnabled val="1"/>
        </dgm:presLayoutVars>
      </dgm:prSet>
      <dgm:spPr/>
    </dgm:pt>
    <dgm:pt modelId="{14B33BEC-C1CB-5E46-8A25-0C356037AFF5}" type="pres">
      <dgm:prSet presAssocID="{5B658CC5-0209-4279-9EDA-60C2499BB9FA}" presName="spacer" presStyleCnt="0"/>
      <dgm:spPr/>
    </dgm:pt>
    <dgm:pt modelId="{911CDCAC-DA59-8A48-9200-718F1D313767}" type="pres">
      <dgm:prSet presAssocID="{5665AED8-FF1B-4175-98CA-BB8C543500F7}" presName="parentText" presStyleLbl="node1" presStyleIdx="2" presStyleCnt="4">
        <dgm:presLayoutVars>
          <dgm:chMax val="0"/>
          <dgm:bulletEnabled val="1"/>
        </dgm:presLayoutVars>
      </dgm:prSet>
      <dgm:spPr/>
    </dgm:pt>
    <dgm:pt modelId="{DE341731-9734-384D-B5DE-158C4A1B86D3}" type="pres">
      <dgm:prSet presAssocID="{3D665E50-66D6-441D-8409-999C6590E6C7}" presName="spacer" presStyleCnt="0"/>
      <dgm:spPr/>
    </dgm:pt>
    <dgm:pt modelId="{4A2D5923-02CD-9B48-8698-6C20AE171362}" type="pres">
      <dgm:prSet presAssocID="{AE113284-AAB3-4432-82C9-D251DC735B28}" presName="parentText" presStyleLbl="node1" presStyleIdx="3" presStyleCnt="4">
        <dgm:presLayoutVars>
          <dgm:chMax val="0"/>
          <dgm:bulletEnabled val="1"/>
        </dgm:presLayoutVars>
      </dgm:prSet>
      <dgm:spPr/>
    </dgm:pt>
  </dgm:ptLst>
  <dgm:cxnLst>
    <dgm:cxn modelId="{45416C0C-5084-4F8A-B9EE-1F228F72691D}" srcId="{FF3369C1-3D5B-482B-81B2-91E654D52EF4}" destId="{AE113284-AAB3-4432-82C9-D251DC735B28}" srcOrd="3" destOrd="0" parTransId="{7BCA911C-5AEE-4CE9-AA8E-C1771B4F83DF}" sibTransId="{8ED83FB6-0FC6-4934-93F5-B5DE6D09939D}"/>
    <dgm:cxn modelId="{2CC2C016-12C6-409E-97A7-81053E66F321}" srcId="{FF3369C1-3D5B-482B-81B2-91E654D52EF4}" destId="{5665AED8-FF1B-4175-98CA-BB8C543500F7}" srcOrd="2" destOrd="0" parTransId="{61C457FE-A3E1-438A-9626-E5A65C1AB8CF}" sibTransId="{3D665E50-66D6-441D-8409-999C6590E6C7}"/>
    <dgm:cxn modelId="{123B4D21-71AA-874B-B192-495623ADF6B4}" type="presOf" srcId="{AE113284-AAB3-4432-82C9-D251DC735B28}" destId="{4A2D5923-02CD-9B48-8698-6C20AE171362}" srcOrd="0" destOrd="0" presId="urn:microsoft.com/office/officeart/2005/8/layout/vList2"/>
    <dgm:cxn modelId="{90C1872F-DD95-46B9-ADA9-2F80156C3A62}" srcId="{FF3369C1-3D5B-482B-81B2-91E654D52EF4}" destId="{FC0BE030-C3D0-4F5A-86EF-9517BB302CA8}" srcOrd="0" destOrd="0" parTransId="{4B8933A8-935B-4A08-B146-A3D675112481}" sibTransId="{B447E8C4-D5B9-4774-855A-4ECEC21A97DC}"/>
    <dgm:cxn modelId="{E2707E30-BEAA-451F-B0CD-15304D5A3690}" srcId="{FF3369C1-3D5B-482B-81B2-91E654D52EF4}" destId="{338B44E7-BB75-4E97-87F5-1B6A9B680E39}" srcOrd="1" destOrd="0" parTransId="{2055A27A-8E14-44FC-89D5-427DDE2493BE}" sibTransId="{5B658CC5-0209-4279-9EDA-60C2499BB9FA}"/>
    <dgm:cxn modelId="{F9527933-764E-8741-B2B8-A057D8822C9C}" type="presOf" srcId="{FC0BE030-C3D0-4F5A-86EF-9517BB302CA8}" destId="{FBBD4BEE-70A8-1B45-909F-F44BB17B1F41}" srcOrd="0" destOrd="0" presId="urn:microsoft.com/office/officeart/2005/8/layout/vList2"/>
    <dgm:cxn modelId="{2EE26674-C359-7C4B-AFFE-8AB0816C1AD9}" type="presOf" srcId="{5665AED8-FF1B-4175-98CA-BB8C543500F7}" destId="{911CDCAC-DA59-8A48-9200-718F1D313767}" srcOrd="0" destOrd="0" presId="urn:microsoft.com/office/officeart/2005/8/layout/vList2"/>
    <dgm:cxn modelId="{6CB026AA-8C27-3C4A-BA3F-7F4A2AF52E89}" type="presOf" srcId="{FF3369C1-3D5B-482B-81B2-91E654D52EF4}" destId="{72793186-7B90-EE4F-AA36-3D359E546BFF}" srcOrd="0" destOrd="0" presId="urn:microsoft.com/office/officeart/2005/8/layout/vList2"/>
    <dgm:cxn modelId="{139950B2-E007-3A47-9584-A9955619D997}" type="presOf" srcId="{338B44E7-BB75-4E97-87F5-1B6A9B680E39}" destId="{67FFC5FF-1082-C747-B980-76AC22C53BDB}" srcOrd="0" destOrd="0" presId="urn:microsoft.com/office/officeart/2005/8/layout/vList2"/>
    <dgm:cxn modelId="{8E6014B2-4F47-B949-A65B-B9E34E1287BB}" type="presParOf" srcId="{72793186-7B90-EE4F-AA36-3D359E546BFF}" destId="{FBBD4BEE-70A8-1B45-909F-F44BB17B1F41}" srcOrd="0" destOrd="0" presId="urn:microsoft.com/office/officeart/2005/8/layout/vList2"/>
    <dgm:cxn modelId="{C246842B-4BEF-F840-A06C-8ED111F3D6DF}" type="presParOf" srcId="{72793186-7B90-EE4F-AA36-3D359E546BFF}" destId="{DC428C29-877F-4141-880F-D5D9D009CCAD}" srcOrd="1" destOrd="0" presId="urn:microsoft.com/office/officeart/2005/8/layout/vList2"/>
    <dgm:cxn modelId="{756D170A-616A-E74B-BCF6-D8C85BF726CC}" type="presParOf" srcId="{72793186-7B90-EE4F-AA36-3D359E546BFF}" destId="{67FFC5FF-1082-C747-B980-76AC22C53BDB}" srcOrd="2" destOrd="0" presId="urn:microsoft.com/office/officeart/2005/8/layout/vList2"/>
    <dgm:cxn modelId="{51CFF64C-FB5E-564F-9D75-702A0DCB6BD0}" type="presParOf" srcId="{72793186-7B90-EE4F-AA36-3D359E546BFF}" destId="{14B33BEC-C1CB-5E46-8A25-0C356037AFF5}" srcOrd="3" destOrd="0" presId="urn:microsoft.com/office/officeart/2005/8/layout/vList2"/>
    <dgm:cxn modelId="{C943D30E-4CB4-E943-BBCC-69592C210708}" type="presParOf" srcId="{72793186-7B90-EE4F-AA36-3D359E546BFF}" destId="{911CDCAC-DA59-8A48-9200-718F1D313767}" srcOrd="4" destOrd="0" presId="urn:microsoft.com/office/officeart/2005/8/layout/vList2"/>
    <dgm:cxn modelId="{35459A0C-552A-7741-AEFD-C75A63C43D38}" type="presParOf" srcId="{72793186-7B90-EE4F-AA36-3D359E546BFF}" destId="{DE341731-9734-384D-B5DE-158C4A1B86D3}" srcOrd="5" destOrd="0" presId="urn:microsoft.com/office/officeart/2005/8/layout/vList2"/>
    <dgm:cxn modelId="{2BDC58B7-91BE-A241-9D57-2CE24CB7ED1E}" type="presParOf" srcId="{72793186-7B90-EE4F-AA36-3D359E546BFF}" destId="{4A2D5923-02CD-9B48-8698-6C20AE17136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8926C14-D29A-4B51-A4C3-1ADF775F1DB3}" type="doc">
      <dgm:prSet loTypeId="urn:microsoft.com/office/officeart/2018/2/layout/IconCircleList" loCatId="icon" qsTypeId="urn:microsoft.com/office/officeart/2005/8/quickstyle/simple1" qsCatId="simple" csTypeId="urn:microsoft.com/office/officeart/2018/5/colors/Iconchunking_neutralbg_colorful1" csCatId="colorful" phldr="1"/>
      <dgm:spPr/>
      <dgm:t>
        <a:bodyPr/>
        <a:lstStyle/>
        <a:p>
          <a:endParaRPr lang="en-US"/>
        </a:p>
      </dgm:t>
    </dgm:pt>
    <dgm:pt modelId="{118BEF60-61CE-4DC4-9BDC-8F7BC20709A5}">
      <dgm:prSet/>
      <dgm:spPr/>
      <dgm:t>
        <a:bodyPr/>
        <a:lstStyle/>
        <a:p>
          <a:r>
            <a:rPr lang="en-US"/>
            <a:t>Focuses predominantly on the development of graduate students in training, with little application to post-degree supervision.</a:t>
          </a:r>
        </a:p>
      </dgm:t>
    </dgm:pt>
    <dgm:pt modelId="{64C2BB70-A149-4D50-8CA3-77CAD9C22A2D}" type="parTrans" cxnId="{99416601-E449-4C47-9AE7-D3E7B09B3B2C}">
      <dgm:prSet/>
      <dgm:spPr/>
      <dgm:t>
        <a:bodyPr/>
        <a:lstStyle/>
        <a:p>
          <a:endParaRPr lang="en-US"/>
        </a:p>
      </dgm:t>
    </dgm:pt>
    <dgm:pt modelId="{5F0425CC-9D53-4D5A-908F-FF79B4CD4DF0}" type="sibTrans" cxnId="{99416601-E449-4C47-9AE7-D3E7B09B3B2C}">
      <dgm:prSet/>
      <dgm:spPr/>
      <dgm:t>
        <a:bodyPr/>
        <a:lstStyle/>
        <a:p>
          <a:endParaRPr lang="en-US"/>
        </a:p>
      </dgm:t>
    </dgm:pt>
    <dgm:pt modelId="{2EC6AD6E-D70B-49C9-B486-E8B142ECD362}">
      <dgm:prSet/>
      <dgm:spPr/>
      <dgm:t>
        <a:bodyPr/>
        <a:lstStyle/>
        <a:p>
          <a:r>
            <a:rPr lang="en-US"/>
            <a:t>There are limited suggestions for specific supervision methods that are applicable at each supervisee level.</a:t>
          </a:r>
        </a:p>
      </dgm:t>
    </dgm:pt>
    <dgm:pt modelId="{D8D85185-C596-40FF-9A28-1575A508160E}" type="parTrans" cxnId="{7A2F6111-6DC1-4479-848C-6B9BDA3E5D06}">
      <dgm:prSet/>
      <dgm:spPr/>
      <dgm:t>
        <a:bodyPr/>
        <a:lstStyle/>
        <a:p>
          <a:endParaRPr lang="en-US"/>
        </a:p>
      </dgm:t>
    </dgm:pt>
    <dgm:pt modelId="{0746F8C0-6365-4266-A1FB-68B31B6E1DA6}" type="sibTrans" cxnId="{7A2F6111-6DC1-4479-848C-6B9BDA3E5D06}">
      <dgm:prSet/>
      <dgm:spPr/>
      <dgm:t>
        <a:bodyPr/>
        <a:lstStyle/>
        <a:p>
          <a:endParaRPr lang="en-US"/>
        </a:p>
      </dgm:t>
    </dgm:pt>
    <dgm:pt modelId="{5E084D1A-18DC-4364-9D5E-A4D5CF74853F}" type="pres">
      <dgm:prSet presAssocID="{48926C14-D29A-4B51-A4C3-1ADF775F1DB3}" presName="root" presStyleCnt="0">
        <dgm:presLayoutVars>
          <dgm:dir/>
          <dgm:resizeHandles val="exact"/>
        </dgm:presLayoutVars>
      </dgm:prSet>
      <dgm:spPr/>
    </dgm:pt>
    <dgm:pt modelId="{E29BC8EB-6A38-4C9D-BFCA-5CC649AD4B0B}" type="pres">
      <dgm:prSet presAssocID="{48926C14-D29A-4B51-A4C3-1ADF775F1DB3}" presName="container" presStyleCnt="0">
        <dgm:presLayoutVars>
          <dgm:dir/>
          <dgm:resizeHandles val="exact"/>
        </dgm:presLayoutVars>
      </dgm:prSet>
      <dgm:spPr/>
    </dgm:pt>
    <dgm:pt modelId="{E1A8AAB0-D676-47DD-8250-98166E051B28}" type="pres">
      <dgm:prSet presAssocID="{118BEF60-61CE-4DC4-9BDC-8F7BC20709A5}" presName="compNode" presStyleCnt="0"/>
      <dgm:spPr/>
    </dgm:pt>
    <dgm:pt modelId="{1C0F0236-96CA-469A-8BB0-8F8C8B84DBA2}" type="pres">
      <dgm:prSet presAssocID="{118BEF60-61CE-4DC4-9BDC-8F7BC20709A5}" presName="iconBgRect" presStyleLbl="bgShp" presStyleIdx="0" presStyleCnt="2"/>
      <dgm:spPr/>
    </dgm:pt>
    <dgm:pt modelId="{1CC1EDB2-903B-4185-AA71-D8869DBD5BD4}" type="pres">
      <dgm:prSet presAssocID="{118BEF60-61CE-4DC4-9BDC-8F7BC20709A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Books"/>
        </a:ext>
      </dgm:extLst>
    </dgm:pt>
    <dgm:pt modelId="{4992929C-F7DC-46E4-9931-6357FF3C374E}" type="pres">
      <dgm:prSet presAssocID="{118BEF60-61CE-4DC4-9BDC-8F7BC20709A5}" presName="spaceRect" presStyleCnt="0"/>
      <dgm:spPr/>
    </dgm:pt>
    <dgm:pt modelId="{348DE391-94A8-4961-A35E-79FCBFFAF165}" type="pres">
      <dgm:prSet presAssocID="{118BEF60-61CE-4DC4-9BDC-8F7BC20709A5}" presName="textRect" presStyleLbl="revTx" presStyleIdx="0" presStyleCnt="2">
        <dgm:presLayoutVars>
          <dgm:chMax val="1"/>
          <dgm:chPref val="1"/>
        </dgm:presLayoutVars>
      </dgm:prSet>
      <dgm:spPr/>
    </dgm:pt>
    <dgm:pt modelId="{6DBE88DD-EB5F-4E0B-92CE-E103CD549787}" type="pres">
      <dgm:prSet presAssocID="{5F0425CC-9D53-4D5A-908F-FF79B4CD4DF0}" presName="sibTrans" presStyleLbl="sibTrans2D1" presStyleIdx="0" presStyleCnt="0"/>
      <dgm:spPr/>
    </dgm:pt>
    <dgm:pt modelId="{DDBDFFEE-F970-4E3C-8A44-DEC75AEC6282}" type="pres">
      <dgm:prSet presAssocID="{2EC6AD6E-D70B-49C9-B486-E8B142ECD362}" presName="compNode" presStyleCnt="0"/>
      <dgm:spPr/>
    </dgm:pt>
    <dgm:pt modelId="{C3724924-CADE-40C0-9B8F-E11C4E2B05F2}" type="pres">
      <dgm:prSet presAssocID="{2EC6AD6E-D70B-49C9-B486-E8B142ECD362}" presName="iconBgRect" presStyleLbl="bgShp" presStyleIdx="1" presStyleCnt="2"/>
      <dgm:spPr/>
    </dgm:pt>
    <dgm:pt modelId="{3BD7C703-EEC1-46AC-8F19-D63FB1778FAD}" type="pres">
      <dgm:prSet presAssocID="{2EC6AD6E-D70B-49C9-B486-E8B142ECD36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Irritant"/>
        </a:ext>
      </dgm:extLst>
    </dgm:pt>
    <dgm:pt modelId="{402AA185-3A47-417B-BEAD-5A2A179EF15E}" type="pres">
      <dgm:prSet presAssocID="{2EC6AD6E-D70B-49C9-B486-E8B142ECD362}" presName="spaceRect" presStyleCnt="0"/>
      <dgm:spPr/>
    </dgm:pt>
    <dgm:pt modelId="{66976388-2EC8-4F51-9C99-078A624DA22B}" type="pres">
      <dgm:prSet presAssocID="{2EC6AD6E-D70B-49C9-B486-E8B142ECD362}" presName="textRect" presStyleLbl="revTx" presStyleIdx="1" presStyleCnt="2">
        <dgm:presLayoutVars>
          <dgm:chMax val="1"/>
          <dgm:chPref val="1"/>
        </dgm:presLayoutVars>
      </dgm:prSet>
      <dgm:spPr/>
    </dgm:pt>
  </dgm:ptLst>
  <dgm:cxnLst>
    <dgm:cxn modelId="{99416601-E449-4C47-9AE7-D3E7B09B3B2C}" srcId="{48926C14-D29A-4B51-A4C3-1ADF775F1DB3}" destId="{118BEF60-61CE-4DC4-9BDC-8F7BC20709A5}" srcOrd="0" destOrd="0" parTransId="{64C2BB70-A149-4D50-8CA3-77CAD9C22A2D}" sibTransId="{5F0425CC-9D53-4D5A-908F-FF79B4CD4DF0}"/>
    <dgm:cxn modelId="{7A2F6111-6DC1-4479-848C-6B9BDA3E5D06}" srcId="{48926C14-D29A-4B51-A4C3-1ADF775F1DB3}" destId="{2EC6AD6E-D70B-49C9-B486-E8B142ECD362}" srcOrd="1" destOrd="0" parTransId="{D8D85185-C596-40FF-9A28-1575A508160E}" sibTransId="{0746F8C0-6365-4266-A1FB-68B31B6E1DA6}"/>
    <dgm:cxn modelId="{D6570077-5722-4177-A2FA-CDB95649D132}" type="presOf" srcId="{118BEF60-61CE-4DC4-9BDC-8F7BC20709A5}" destId="{348DE391-94A8-4961-A35E-79FCBFFAF165}" srcOrd="0" destOrd="0" presId="urn:microsoft.com/office/officeart/2018/2/layout/IconCircleList"/>
    <dgm:cxn modelId="{EBFD7958-0ABE-4B69-ABCB-E3B7A36B1950}" type="presOf" srcId="{2EC6AD6E-D70B-49C9-B486-E8B142ECD362}" destId="{66976388-2EC8-4F51-9C99-078A624DA22B}" srcOrd="0" destOrd="0" presId="urn:microsoft.com/office/officeart/2018/2/layout/IconCircleList"/>
    <dgm:cxn modelId="{D0829C95-C354-42E4-9252-930E6319A072}" type="presOf" srcId="{5F0425CC-9D53-4D5A-908F-FF79B4CD4DF0}" destId="{6DBE88DD-EB5F-4E0B-92CE-E103CD549787}" srcOrd="0" destOrd="0" presId="urn:microsoft.com/office/officeart/2018/2/layout/IconCircleList"/>
    <dgm:cxn modelId="{884EC0B6-35AB-43D8-BAAE-44B582D00CD6}" type="presOf" srcId="{48926C14-D29A-4B51-A4C3-1ADF775F1DB3}" destId="{5E084D1A-18DC-4364-9D5E-A4D5CF74853F}" srcOrd="0" destOrd="0" presId="urn:microsoft.com/office/officeart/2018/2/layout/IconCircleList"/>
    <dgm:cxn modelId="{AB6B930D-9256-4DB1-9B1A-505F53088B8D}" type="presParOf" srcId="{5E084D1A-18DC-4364-9D5E-A4D5CF74853F}" destId="{E29BC8EB-6A38-4C9D-BFCA-5CC649AD4B0B}" srcOrd="0" destOrd="0" presId="urn:microsoft.com/office/officeart/2018/2/layout/IconCircleList"/>
    <dgm:cxn modelId="{87EDC97E-7C7E-41E1-B534-C2DDA45DB2F3}" type="presParOf" srcId="{E29BC8EB-6A38-4C9D-BFCA-5CC649AD4B0B}" destId="{E1A8AAB0-D676-47DD-8250-98166E051B28}" srcOrd="0" destOrd="0" presId="urn:microsoft.com/office/officeart/2018/2/layout/IconCircleList"/>
    <dgm:cxn modelId="{4374A40F-F25C-45CF-8697-FA7C3225712C}" type="presParOf" srcId="{E1A8AAB0-D676-47DD-8250-98166E051B28}" destId="{1C0F0236-96CA-469A-8BB0-8F8C8B84DBA2}" srcOrd="0" destOrd="0" presId="urn:microsoft.com/office/officeart/2018/2/layout/IconCircleList"/>
    <dgm:cxn modelId="{A219BF0C-1423-4EAC-A7A2-EDCA94EDB67D}" type="presParOf" srcId="{E1A8AAB0-D676-47DD-8250-98166E051B28}" destId="{1CC1EDB2-903B-4185-AA71-D8869DBD5BD4}" srcOrd="1" destOrd="0" presId="urn:microsoft.com/office/officeart/2018/2/layout/IconCircleList"/>
    <dgm:cxn modelId="{E6D1D1CF-65A8-4DCA-B6EF-831308D9B766}" type="presParOf" srcId="{E1A8AAB0-D676-47DD-8250-98166E051B28}" destId="{4992929C-F7DC-46E4-9931-6357FF3C374E}" srcOrd="2" destOrd="0" presId="urn:microsoft.com/office/officeart/2018/2/layout/IconCircleList"/>
    <dgm:cxn modelId="{482847EE-6494-4D2E-882B-28C97814FC7F}" type="presParOf" srcId="{E1A8AAB0-D676-47DD-8250-98166E051B28}" destId="{348DE391-94A8-4961-A35E-79FCBFFAF165}" srcOrd="3" destOrd="0" presId="urn:microsoft.com/office/officeart/2018/2/layout/IconCircleList"/>
    <dgm:cxn modelId="{A676F797-9DEA-43D4-AB44-B140B24CC32E}" type="presParOf" srcId="{E29BC8EB-6A38-4C9D-BFCA-5CC649AD4B0B}" destId="{6DBE88DD-EB5F-4E0B-92CE-E103CD549787}" srcOrd="1" destOrd="0" presId="urn:microsoft.com/office/officeart/2018/2/layout/IconCircleList"/>
    <dgm:cxn modelId="{F91B8B77-D080-4D45-9F4E-E83B190DF086}" type="presParOf" srcId="{E29BC8EB-6A38-4C9D-BFCA-5CC649AD4B0B}" destId="{DDBDFFEE-F970-4E3C-8A44-DEC75AEC6282}" srcOrd="2" destOrd="0" presId="urn:microsoft.com/office/officeart/2018/2/layout/IconCircleList"/>
    <dgm:cxn modelId="{1CD1CB9A-6ED2-47C6-8490-D1D56A828ACF}" type="presParOf" srcId="{DDBDFFEE-F970-4E3C-8A44-DEC75AEC6282}" destId="{C3724924-CADE-40C0-9B8F-E11C4E2B05F2}" srcOrd="0" destOrd="0" presId="urn:microsoft.com/office/officeart/2018/2/layout/IconCircleList"/>
    <dgm:cxn modelId="{CB276D02-6CBE-4331-A3FA-F02DA96F9CEC}" type="presParOf" srcId="{DDBDFFEE-F970-4E3C-8A44-DEC75AEC6282}" destId="{3BD7C703-EEC1-46AC-8F19-D63FB1778FAD}" srcOrd="1" destOrd="0" presId="urn:microsoft.com/office/officeart/2018/2/layout/IconCircleList"/>
    <dgm:cxn modelId="{26B0DC85-7924-439A-B9F9-57620E4F6A31}" type="presParOf" srcId="{DDBDFFEE-F970-4E3C-8A44-DEC75AEC6282}" destId="{402AA185-3A47-417B-BEAD-5A2A179EF15E}" srcOrd="2" destOrd="0" presId="urn:microsoft.com/office/officeart/2018/2/layout/IconCircleList"/>
    <dgm:cxn modelId="{8AE06932-9B6F-4998-BE1D-A9350CBEF5D1}" type="presParOf" srcId="{DDBDFFEE-F970-4E3C-8A44-DEC75AEC6282}" destId="{66976388-2EC8-4F51-9C99-078A624DA22B}"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665194C-DE59-4822-9260-E4ABD3B2B974}" type="doc">
      <dgm:prSet loTypeId="urn:microsoft.com/office/officeart/2016/7/layout/RepeatingBendingProcessNew" loCatId="process" qsTypeId="urn:microsoft.com/office/officeart/2005/8/quickstyle/simple1" qsCatId="simple" csTypeId="urn:microsoft.com/office/officeart/2005/8/colors/colorful1" csCatId="colorful"/>
      <dgm:spPr/>
      <dgm:t>
        <a:bodyPr/>
        <a:lstStyle/>
        <a:p>
          <a:endParaRPr lang="en-US"/>
        </a:p>
      </dgm:t>
    </dgm:pt>
    <dgm:pt modelId="{88642F54-10CC-4B36-A9AE-9918FC0E4569}">
      <dgm:prSet/>
      <dgm:spPr/>
      <dgm:t>
        <a:bodyPr/>
        <a:lstStyle/>
        <a:p>
          <a:r>
            <a:rPr lang="en-US"/>
            <a:t>This model presents a clear and flexible conceptual model of the developmental approach to supervision.</a:t>
          </a:r>
        </a:p>
      </dgm:t>
    </dgm:pt>
    <dgm:pt modelId="{3D66AC25-0FEB-4EC7-B313-F42C7ABD1019}" type="parTrans" cxnId="{C3CDE89A-1396-4379-AB2B-46D78BA4521D}">
      <dgm:prSet/>
      <dgm:spPr/>
      <dgm:t>
        <a:bodyPr/>
        <a:lstStyle/>
        <a:p>
          <a:endParaRPr lang="en-US"/>
        </a:p>
      </dgm:t>
    </dgm:pt>
    <dgm:pt modelId="{A9C5A95C-8B8A-44DC-AF1A-C18EF467471A}" type="sibTrans" cxnId="{C3CDE89A-1396-4379-AB2B-46D78BA4521D}">
      <dgm:prSet/>
      <dgm:spPr/>
      <dgm:t>
        <a:bodyPr/>
        <a:lstStyle/>
        <a:p>
          <a:endParaRPr lang="en-US"/>
        </a:p>
      </dgm:t>
    </dgm:pt>
    <dgm:pt modelId="{B1EC880A-7BD3-49BC-BE09-0849C58577A9}">
      <dgm:prSet/>
      <dgm:spPr/>
      <dgm:t>
        <a:bodyPr/>
        <a:lstStyle/>
        <a:p>
          <a:r>
            <a:rPr lang="en-US"/>
            <a:t>Within each level the authors noted a trend to begin in a rigid, shallow, imitative way and move toward more competence, self-assurance, and self-reliance for each level.</a:t>
          </a:r>
        </a:p>
      </dgm:t>
    </dgm:pt>
    <dgm:pt modelId="{9C7AE10A-852E-425F-BCB6-005C155CE5FC}" type="parTrans" cxnId="{2358F90C-2C2A-4234-B0EE-CE9416646E62}">
      <dgm:prSet/>
      <dgm:spPr/>
      <dgm:t>
        <a:bodyPr/>
        <a:lstStyle/>
        <a:p>
          <a:endParaRPr lang="en-US"/>
        </a:p>
      </dgm:t>
    </dgm:pt>
    <dgm:pt modelId="{471734DA-829E-40AD-B421-E75DDF98D144}" type="sibTrans" cxnId="{2358F90C-2C2A-4234-B0EE-CE9416646E62}">
      <dgm:prSet/>
      <dgm:spPr/>
      <dgm:t>
        <a:bodyPr/>
        <a:lstStyle/>
        <a:p>
          <a:endParaRPr lang="en-US"/>
        </a:p>
      </dgm:t>
    </dgm:pt>
    <dgm:pt modelId="{4F34EBE4-A9DF-4FA5-928A-74A2402029FB}">
      <dgm:prSet/>
      <dgm:spPr/>
      <dgm:t>
        <a:bodyPr/>
        <a:lstStyle/>
        <a:p>
          <a:r>
            <a:rPr lang="en-US"/>
            <a:t>As the supervisee approaches mastery at each stage, the supervisor gradually moves the scaffold to incorporate knowledge and skills from the next advanced stage. </a:t>
          </a:r>
        </a:p>
      </dgm:t>
    </dgm:pt>
    <dgm:pt modelId="{4AED26BF-665D-461C-939D-312395A03B1F}" type="parTrans" cxnId="{1703A661-3AB0-4ACD-B6CE-4914C32F38CE}">
      <dgm:prSet/>
      <dgm:spPr/>
      <dgm:t>
        <a:bodyPr/>
        <a:lstStyle/>
        <a:p>
          <a:endParaRPr lang="en-US"/>
        </a:p>
      </dgm:t>
    </dgm:pt>
    <dgm:pt modelId="{0E25203B-B82E-4B92-96D5-F3E47A217E00}" type="sibTrans" cxnId="{1703A661-3AB0-4ACD-B6CE-4914C32F38CE}">
      <dgm:prSet/>
      <dgm:spPr/>
      <dgm:t>
        <a:bodyPr/>
        <a:lstStyle/>
        <a:p>
          <a:endParaRPr lang="en-US"/>
        </a:p>
      </dgm:t>
    </dgm:pt>
    <dgm:pt modelId="{582AC425-2243-4EB6-ABDA-DA1D2E622E6F}">
      <dgm:prSet/>
      <dgm:spPr/>
      <dgm:t>
        <a:bodyPr/>
        <a:lstStyle/>
        <a:p>
          <a:r>
            <a:rPr lang="en-US"/>
            <a:t>Bernard &amp; Goodyear, 2013</a:t>
          </a:r>
        </a:p>
      </dgm:t>
    </dgm:pt>
    <dgm:pt modelId="{A6C29499-7326-4CD4-92AB-524FAC49C688}" type="parTrans" cxnId="{B58CC836-243A-4BC6-BFD0-111957C9BACC}">
      <dgm:prSet/>
      <dgm:spPr/>
      <dgm:t>
        <a:bodyPr/>
        <a:lstStyle/>
        <a:p>
          <a:endParaRPr lang="en-US"/>
        </a:p>
      </dgm:t>
    </dgm:pt>
    <dgm:pt modelId="{68911EA0-7E73-4099-B5DE-08603EFA5A70}" type="sibTrans" cxnId="{B58CC836-243A-4BC6-BFD0-111957C9BACC}">
      <dgm:prSet/>
      <dgm:spPr/>
      <dgm:t>
        <a:bodyPr/>
        <a:lstStyle/>
        <a:p>
          <a:endParaRPr lang="en-US"/>
        </a:p>
      </dgm:t>
    </dgm:pt>
    <dgm:pt modelId="{4200B8B2-5014-1C4B-AB7D-9FB6F77A4B11}" type="pres">
      <dgm:prSet presAssocID="{C665194C-DE59-4822-9260-E4ABD3B2B974}" presName="Name0" presStyleCnt="0">
        <dgm:presLayoutVars>
          <dgm:dir/>
          <dgm:resizeHandles val="exact"/>
        </dgm:presLayoutVars>
      </dgm:prSet>
      <dgm:spPr/>
    </dgm:pt>
    <dgm:pt modelId="{4D8ECD21-7627-854C-B7F5-595EA07F3CD2}" type="pres">
      <dgm:prSet presAssocID="{88642F54-10CC-4B36-A9AE-9918FC0E4569}" presName="node" presStyleLbl="node1" presStyleIdx="0" presStyleCnt="4">
        <dgm:presLayoutVars>
          <dgm:bulletEnabled val="1"/>
        </dgm:presLayoutVars>
      </dgm:prSet>
      <dgm:spPr/>
    </dgm:pt>
    <dgm:pt modelId="{963845AB-936F-E949-A154-6BDDB73CCBB9}" type="pres">
      <dgm:prSet presAssocID="{A9C5A95C-8B8A-44DC-AF1A-C18EF467471A}" presName="sibTrans" presStyleLbl="sibTrans1D1" presStyleIdx="0" presStyleCnt="3"/>
      <dgm:spPr/>
    </dgm:pt>
    <dgm:pt modelId="{67FD61C9-6A1A-7F42-9EA1-566BC67BDB40}" type="pres">
      <dgm:prSet presAssocID="{A9C5A95C-8B8A-44DC-AF1A-C18EF467471A}" presName="connectorText" presStyleLbl="sibTrans1D1" presStyleIdx="0" presStyleCnt="3"/>
      <dgm:spPr/>
    </dgm:pt>
    <dgm:pt modelId="{EEC047D9-6FE4-1441-95D6-B3338E910A34}" type="pres">
      <dgm:prSet presAssocID="{B1EC880A-7BD3-49BC-BE09-0849C58577A9}" presName="node" presStyleLbl="node1" presStyleIdx="1" presStyleCnt="4">
        <dgm:presLayoutVars>
          <dgm:bulletEnabled val="1"/>
        </dgm:presLayoutVars>
      </dgm:prSet>
      <dgm:spPr/>
    </dgm:pt>
    <dgm:pt modelId="{5E8D73F0-FC69-4D40-89EA-C7787C10D056}" type="pres">
      <dgm:prSet presAssocID="{471734DA-829E-40AD-B421-E75DDF98D144}" presName="sibTrans" presStyleLbl="sibTrans1D1" presStyleIdx="1" presStyleCnt="3"/>
      <dgm:spPr/>
    </dgm:pt>
    <dgm:pt modelId="{B8E02770-7CF6-0C48-9358-0CCFB84527BD}" type="pres">
      <dgm:prSet presAssocID="{471734DA-829E-40AD-B421-E75DDF98D144}" presName="connectorText" presStyleLbl="sibTrans1D1" presStyleIdx="1" presStyleCnt="3"/>
      <dgm:spPr/>
    </dgm:pt>
    <dgm:pt modelId="{EA8198AF-9C92-6B42-8E81-14D81A8E19EA}" type="pres">
      <dgm:prSet presAssocID="{4F34EBE4-A9DF-4FA5-928A-74A2402029FB}" presName="node" presStyleLbl="node1" presStyleIdx="2" presStyleCnt="4">
        <dgm:presLayoutVars>
          <dgm:bulletEnabled val="1"/>
        </dgm:presLayoutVars>
      </dgm:prSet>
      <dgm:spPr/>
    </dgm:pt>
    <dgm:pt modelId="{195A5F2B-82AE-F241-8993-4FB544E2A04F}" type="pres">
      <dgm:prSet presAssocID="{0E25203B-B82E-4B92-96D5-F3E47A217E00}" presName="sibTrans" presStyleLbl="sibTrans1D1" presStyleIdx="2" presStyleCnt="3"/>
      <dgm:spPr/>
    </dgm:pt>
    <dgm:pt modelId="{E82C7C7E-A777-9E41-980C-3D3AC3C13EAD}" type="pres">
      <dgm:prSet presAssocID="{0E25203B-B82E-4B92-96D5-F3E47A217E00}" presName="connectorText" presStyleLbl="sibTrans1D1" presStyleIdx="2" presStyleCnt="3"/>
      <dgm:spPr/>
    </dgm:pt>
    <dgm:pt modelId="{4A579490-9C30-5D42-9FCA-6B4258E59B56}" type="pres">
      <dgm:prSet presAssocID="{582AC425-2243-4EB6-ABDA-DA1D2E622E6F}" presName="node" presStyleLbl="node1" presStyleIdx="3" presStyleCnt="4">
        <dgm:presLayoutVars>
          <dgm:bulletEnabled val="1"/>
        </dgm:presLayoutVars>
      </dgm:prSet>
      <dgm:spPr/>
    </dgm:pt>
  </dgm:ptLst>
  <dgm:cxnLst>
    <dgm:cxn modelId="{2358F90C-2C2A-4234-B0EE-CE9416646E62}" srcId="{C665194C-DE59-4822-9260-E4ABD3B2B974}" destId="{B1EC880A-7BD3-49BC-BE09-0849C58577A9}" srcOrd="1" destOrd="0" parTransId="{9C7AE10A-852E-425F-BCB6-005C155CE5FC}" sibTransId="{471734DA-829E-40AD-B421-E75DDF98D144}"/>
    <dgm:cxn modelId="{731EF826-0896-4D47-A165-61E7D9CFC7B0}" type="presOf" srcId="{0E25203B-B82E-4B92-96D5-F3E47A217E00}" destId="{E82C7C7E-A777-9E41-980C-3D3AC3C13EAD}" srcOrd="1" destOrd="0" presId="urn:microsoft.com/office/officeart/2016/7/layout/RepeatingBendingProcessNew"/>
    <dgm:cxn modelId="{B58CC836-243A-4BC6-BFD0-111957C9BACC}" srcId="{C665194C-DE59-4822-9260-E4ABD3B2B974}" destId="{582AC425-2243-4EB6-ABDA-DA1D2E622E6F}" srcOrd="3" destOrd="0" parTransId="{A6C29499-7326-4CD4-92AB-524FAC49C688}" sibTransId="{68911EA0-7E73-4099-B5DE-08603EFA5A70}"/>
    <dgm:cxn modelId="{FBF3B337-75FA-BE47-BB36-8E800FB8CA23}" type="presOf" srcId="{B1EC880A-7BD3-49BC-BE09-0849C58577A9}" destId="{EEC047D9-6FE4-1441-95D6-B3338E910A34}" srcOrd="0" destOrd="0" presId="urn:microsoft.com/office/officeart/2016/7/layout/RepeatingBendingProcessNew"/>
    <dgm:cxn modelId="{1703A661-3AB0-4ACD-B6CE-4914C32F38CE}" srcId="{C665194C-DE59-4822-9260-E4ABD3B2B974}" destId="{4F34EBE4-A9DF-4FA5-928A-74A2402029FB}" srcOrd="2" destOrd="0" parTransId="{4AED26BF-665D-461C-939D-312395A03B1F}" sibTransId="{0E25203B-B82E-4B92-96D5-F3E47A217E00}"/>
    <dgm:cxn modelId="{C23B9765-14B1-D14E-B817-A399B49688EC}" type="presOf" srcId="{88642F54-10CC-4B36-A9AE-9918FC0E4569}" destId="{4D8ECD21-7627-854C-B7F5-595EA07F3CD2}" srcOrd="0" destOrd="0" presId="urn:microsoft.com/office/officeart/2016/7/layout/RepeatingBendingProcessNew"/>
    <dgm:cxn modelId="{957D3D4C-ED53-C541-9A00-5362E5EB598A}" type="presOf" srcId="{471734DA-829E-40AD-B421-E75DDF98D144}" destId="{5E8D73F0-FC69-4D40-89EA-C7787C10D056}" srcOrd="0" destOrd="0" presId="urn:microsoft.com/office/officeart/2016/7/layout/RepeatingBendingProcessNew"/>
    <dgm:cxn modelId="{BEE9707F-8635-3944-97D2-B6F2AEA59EB9}" type="presOf" srcId="{0E25203B-B82E-4B92-96D5-F3E47A217E00}" destId="{195A5F2B-82AE-F241-8993-4FB544E2A04F}" srcOrd="0" destOrd="0" presId="urn:microsoft.com/office/officeart/2016/7/layout/RepeatingBendingProcessNew"/>
    <dgm:cxn modelId="{31A75B8F-FA90-C24D-831F-C8B72E458052}" type="presOf" srcId="{4F34EBE4-A9DF-4FA5-928A-74A2402029FB}" destId="{EA8198AF-9C92-6B42-8E81-14D81A8E19EA}" srcOrd="0" destOrd="0" presId="urn:microsoft.com/office/officeart/2016/7/layout/RepeatingBendingProcessNew"/>
    <dgm:cxn modelId="{C3CDE89A-1396-4379-AB2B-46D78BA4521D}" srcId="{C665194C-DE59-4822-9260-E4ABD3B2B974}" destId="{88642F54-10CC-4B36-A9AE-9918FC0E4569}" srcOrd="0" destOrd="0" parTransId="{3D66AC25-0FEB-4EC7-B313-F42C7ABD1019}" sibTransId="{A9C5A95C-8B8A-44DC-AF1A-C18EF467471A}"/>
    <dgm:cxn modelId="{8FC547AC-F08D-2743-BDB2-98D9FB947E6B}" type="presOf" srcId="{C665194C-DE59-4822-9260-E4ABD3B2B974}" destId="{4200B8B2-5014-1C4B-AB7D-9FB6F77A4B11}" srcOrd="0" destOrd="0" presId="urn:microsoft.com/office/officeart/2016/7/layout/RepeatingBendingProcessNew"/>
    <dgm:cxn modelId="{CA4A83BD-3C4C-0547-B98A-6C6F85262CCC}" type="presOf" srcId="{A9C5A95C-8B8A-44DC-AF1A-C18EF467471A}" destId="{963845AB-936F-E949-A154-6BDDB73CCBB9}" srcOrd="0" destOrd="0" presId="urn:microsoft.com/office/officeart/2016/7/layout/RepeatingBendingProcessNew"/>
    <dgm:cxn modelId="{E98A1CC0-BFA9-CD43-A782-93C7640C42D6}" type="presOf" srcId="{471734DA-829E-40AD-B421-E75DDF98D144}" destId="{B8E02770-7CF6-0C48-9358-0CCFB84527BD}" srcOrd="1" destOrd="0" presId="urn:microsoft.com/office/officeart/2016/7/layout/RepeatingBendingProcessNew"/>
    <dgm:cxn modelId="{B7F1B3CD-E019-3F46-93AF-9F9B2C345779}" type="presOf" srcId="{582AC425-2243-4EB6-ABDA-DA1D2E622E6F}" destId="{4A579490-9C30-5D42-9FCA-6B4258E59B56}" srcOrd="0" destOrd="0" presId="urn:microsoft.com/office/officeart/2016/7/layout/RepeatingBendingProcessNew"/>
    <dgm:cxn modelId="{E0D9E5DA-13DF-1E46-A2DE-5D4878EE40D0}" type="presOf" srcId="{A9C5A95C-8B8A-44DC-AF1A-C18EF467471A}" destId="{67FD61C9-6A1A-7F42-9EA1-566BC67BDB40}" srcOrd="1" destOrd="0" presId="urn:microsoft.com/office/officeart/2016/7/layout/RepeatingBendingProcessNew"/>
    <dgm:cxn modelId="{E52139A7-FF99-B74C-9AF7-632C9F76B811}" type="presParOf" srcId="{4200B8B2-5014-1C4B-AB7D-9FB6F77A4B11}" destId="{4D8ECD21-7627-854C-B7F5-595EA07F3CD2}" srcOrd="0" destOrd="0" presId="urn:microsoft.com/office/officeart/2016/7/layout/RepeatingBendingProcessNew"/>
    <dgm:cxn modelId="{6119F58A-80D9-864F-B8FD-F27348F80CD1}" type="presParOf" srcId="{4200B8B2-5014-1C4B-AB7D-9FB6F77A4B11}" destId="{963845AB-936F-E949-A154-6BDDB73CCBB9}" srcOrd="1" destOrd="0" presId="urn:microsoft.com/office/officeart/2016/7/layout/RepeatingBendingProcessNew"/>
    <dgm:cxn modelId="{F8AB78AE-AD25-D34F-85BF-29BDA4F727CE}" type="presParOf" srcId="{963845AB-936F-E949-A154-6BDDB73CCBB9}" destId="{67FD61C9-6A1A-7F42-9EA1-566BC67BDB40}" srcOrd="0" destOrd="0" presId="urn:microsoft.com/office/officeart/2016/7/layout/RepeatingBendingProcessNew"/>
    <dgm:cxn modelId="{F539AA2A-536E-EF45-81D3-36D495652C10}" type="presParOf" srcId="{4200B8B2-5014-1C4B-AB7D-9FB6F77A4B11}" destId="{EEC047D9-6FE4-1441-95D6-B3338E910A34}" srcOrd="2" destOrd="0" presId="urn:microsoft.com/office/officeart/2016/7/layout/RepeatingBendingProcessNew"/>
    <dgm:cxn modelId="{A0EFF02F-CB0C-1A4B-B7C4-6F15E22AE64F}" type="presParOf" srcId="{4200B8B2-5014-1C4B-AB7D-9FB6F77A4B11}" destId="{5E8D73F0-FC69-4D40-89EA-C7787C10D056}" srcOrd="3" destOrd="0" presId="urn:microsoft.com/office/officeart/2016/7/layout/RepeatingBendingProcessNew"/>
    <dgm:cxn modelId="{AEE684C5-83AE-0647-99FD-A3A98F7FAA0D}" type="presParOf" srcId="{5E8D73F0-FC69-4D40-89EA-C7787C10D056}" destId="{B8E02770-7CF6-0C48-9358-0CCFB84527BD}" srcOrd="0" destOrd="0" presId="urn:microsoft.com/office/officeart/2016/7/layout/RepeatingBendingProcessNew"/>
    <dgm:cxn modelId="{399EEFDF-6F4A-A848-A2C7-3386F3AC7E76}" type="presParOf" srcId="{4200B8B2-5014-1C4B-AB7D-9FB6F77A4B11}" destId="{EA8198AF-9C92-6B42-8E81-14D81A8E19EA}" srcOrd="4" destOrd="0" presId="urn:microsoft.com/office/officeart/2016/7/layout/RepeatingBendingProcessNew"/>
    <dgm:cxn modelId="{DDA4DE3F-C90C-B541-A638-00AE136EBA8D}" type="presParOf" srcId="{4200B8B2-5014-1C4B-AB7D-9FB6F77A4B11}" destId="{195A5F2B-82AE-F241-8993-4FB544E2A04F}" srcOrd="5" destOrd="0" presId="urn:microsoft.com/office/officeart/2016/7/layout/RepeatingBendingProcessNew"/>
    <dgm:cxn modelId="{3C7ADE7A-FA07-A646-A78D-12B8952501D9}" type="presParOf" srcId="{195A5F2B-82AE-F241-8993-4FB544E2A04F}" destId="{E82C7C7E-A777-9E41-980C-3D3AC3C13EAD}" srcOrd="0" destOrd="0" presId="urn:microsoft.com/office/officeart/2016/7/layout/RepeatingBendingProcessNew"/>
    <dgm:cxn modelId="{43DA6763-1DBA-2A48-8FE0-D3588B7C842C}" type="presParOf" srcId="{4200B8B2-5014-1C4B-AB7D-9FB6F77A4B11}" destId="{4A579490-9C30-5D42-9FCA-6B4258E59B56}" srcOrd="6" destOrd="0" presId="urn:microsoft.com/office/officeart/2016/7/layout/RepeatingBendingProcessNew"/>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E756C8-401C-CA4F-9A37-C05A2EFCF2EA}">
      <dsp:nvSpPr>
        <dsp:cNvPr id="0" name=""/>
        <dsp:cNvSpPr/>
      </dsp:nvSpPr>
      <dsp:spPr>
        <a:xfrm>
          <a:off x="0" y="161307"/>
          <a:ext cx="6513603" cy="87516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There are 16 counselor–supervisee developmental models.  Example:</a:t>
          </a:r>
        </a:p>
      </dsp:txBody>
      <dsp:txXfrm>
        <a:off x="42722" y="204029"/>
        <a:ext cx="6428159" cy="789716"/>
      </dsp:txXfrm>
    </dsp:sp>
    <dsp:sp modelId="{1E92879B-4854-8F42-AA15-8C0672D34626}">
      <dsp:nvSpPr>
        <dsp:cNvPr id="0" name=""/>
        <dsp:cNvSpPr/>
      </dsp:nvSpPr>
      <dsp:spPr>
        <a:xfrm>
          <a:off x="0" y="1036467"/>
          <a:ext cx="6513603"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a:t>Developmental model </a:t>
          </a:r>
          <a:r>
            <a:rPr lang="en-US" sz="1700" b="1" kern="1200">
              <a:hlinkClick xmlns:r="http://schemas.openxmlformats.org/officeDocument/2006/relationships" r:id="rId1"/>
            </a:rPr>
            <a:t>(Loganbill et al.’s (1982)</a:t>
          </a:r>
          <a:r>
            <a:rPr lang="en-US" sz="1700" b="1" kern="1200"/>
            <a:t> </a:t>
          </a:r>
          <a:endParaRPr lang="en-US" sz="1700" kern="1200"/>
        </a:p>
      </dsp:txBody>
      <dsp:txXfrm>
        <a:off x="0" y="1036467"/>
        <a:ext cx="6513603" cy="364320"/>
      </dsp:txXfrm>
    </dsp:sp>
    <dsp:sp modelId="{F71BBFA7-0AC6-4A44-A230-78A9420C6BD8}">
      <dsp:nvSpPr>
        <dsp:cNvPr id="0" name=""/>
        <dsp:cNvSpPr/>
      </dsp:nvSpPr>
      <dsp:spPr>
        <a:xfrm>
          <a:off x="0" y="1400787"/>
          <a:ext cx="6513603" cy="875160"/>
        </a:xfrm>
        <a:prstGeom prst="roundRect">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Integrative developmental model (</a:t>
          </a:r>
          <a:r>
            <a:rPr lang="en-US" sz="2200" b="1" kern="1200">
              <a:hlinkClick xmlns:r="http://schemas.openxmlformats.org/officeDocument/2006/relationships" r:id="rId1"/>
            </a:rPr>
            <a:t>Stoltenberg &amp; McNeill, 2010</a:t>
          </a:r>
          <a:r>
            <a:rPr lang="en-US" sz="2200" kern="1200"/>
            <a:t>)</a:t>
          </a:r>
        </a:p>
      </dsp:txBody>
      <dsp:txXfrm>
        <a:off x="42722" y="1443509"/>
        <a:ext cx="6428159" cy="789716"/>
      </dsp:txXfrm>
    </dsp:sp>
    <dsp:sp modelId="{8DF69CB5-0CC2-2A43-82C9-F8443734E3B5}">
      <dsp:nvSpPr>
        <dsp:cNvPr id="0" name=""/>
        <dsp:cNvSpPr/>
      </dsp:nvSpPr>
      <dsp:spPr>
        <a:xfrm>
          <a:off x="0" y="2275948"/>
          <a:ext cx="6513603" cy="1115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a:t>Systemic cognitive–developmental supervision model (</a:t>
          </a:r>
          <a:r>
            <a:rPr lang="en-US" sz="1700" b="1" kern="1200">
              <a:hlinkClick xmlns:r="http://schemas.openxmlformats.org/officeDocument/2006/relationships" r:id="rId1"/>
            </a:rPr>
            <a:t>Rigazio-DiGilio, Daniels, &amp; Ivey, 1997</a:t>
          </a:r>
          <a:r>
            <a:rPr lang="en-US" sz="1700" kern="1200"/>
            <a:t>)</a:t>
          </a:r>
        </a:p>
        <a:p>
          <a:pPr marL="171450" lvl="1" indent="-171450" algn="l" defTabSz="755650">
            <a:lnSpc>
              <a:spcPct val="90000"/>
            </a:lnSpc>
            <a:spcBef>
              <a:spcPct val="0"/>
            </a:spcBef>
            <a:spcAft>
              <a:spcPct val="20000"/>
            </a:spcAft>
            <a:buChar char="•"/>
          </a:pPr>
          <a:r>
            <a:rPr lang="en-US" sz="1700" kern="1200"/>
            <a:t>Reflective developmental models</a:t>
          </a:r>
        </a:p>
        <a:p>
          <a:pPr marL="171450" lvl="1" indent="-171450" algn="l" defTabSz="755650">
            <a:lnSpc>
              <a:spcPct val="90000"/>
            </a:lnSpc>
            <a:spcBef>
              <a:spcPct val="0"/>
            </a:spcBef>
            <a:spcAft>
              <a:spcPct val="20000"/>
            </a:spcAft>
            <a:buChar char="•"/>
          </a:pPr>
          <a:r>
            <a:rPr lang="en-US" sz="1700" kern="1200"/>
            <a:t>Lifespan developmental models. </a:t>
          </a:r>
        </a:p>
      </dsp:txBody>
      <dsp:txXfrm>
        <a:off x="0" y="2275948"/>
        <a:ext cx="6513603" cy="1115730"/>
      </dsp:txXfrm>
    </dsp:sp>
    <dsp:sp modelId="{F231DEC3-97DE-1547-9C45-88E585C1AAA5}">
      <dsp:nvSpPr>
        <dsp:cNvPr id="0" name=""/>
        <dsp:cNvSpPr/>
      </dsp:nvSpPr>
      <dsp:spPr>
        <a:xfrm>
          <a:off x="0" y="3391678"/>
          <a:ext cx="6513603" cy="87516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Some draw heavily on psychosocial developmental theory which includes: </a:t>
          </a:r>
        </a:p>
      </dsp:txBody>
      <dsp:txXfrm>
        <a:off x="42722" y="3434400"/>
        <a:ext cx="6428159" cy="789716"/>
      </dsp:txXfrm>
    </dsp:sp>
    <dsp:sp modelId="{1BA068C4-E658-9148-92AF-1B6EB6CAF044}">
      <dsp:nvSpPr>
        <dsp:cNvPr id="0" name=""/>
        <dsp:cNvSpPr/>
      </dsp:nvSpPr>
      <dsp:spPr>
        <a:xfrm>
          <a:off x="0" y="4266838"/>
          <a:ext cx="6513603" cy="1457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6807"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en-US" sz="1700" kern="1200"/>
            <a:t>Cognitive learning theory</a:t>
          </a:r>
        </a:p>
        <a:p>
          <a:pPr marL="171450" lvl="1" indent="-171450" algn="l" defTabSz="755650">
            <a:lnSpc>
              <a:spcPct val="90000"/>
            </a:lnSpc>
            <a:spcBef>
              <a:spcPct val="0"/>
            </a:spcBef>
            <a:spcAft>
              <a:spcPct val="20000"/>
            </a:spcAft>
            <a:buChar char="•"/>
          </a:pPr>
          <a:r>
            <a:rPr lang="en-US" sz="1700" kern="1200"/>
            <a:t>Interpersonal influence </a:t>
          </a:r>
        </a:p>
        <a:p>
          <a:pPr marL="171450" lvl="1" indent="-171450" algn="l" defTabSz="755650">
            <a:lnSpc>
              <a:spcPct val="90000"/>
            </a:lnSpc>
            <a:spcBef>
              <a:spcPct val="0"/>
            </a:spcBef>
            <a:spcAft>
              <a:spcPct val="20000"/>
            </a:spcAft>
            <a:buChar char="•"/>
          </a:pPr>
          <a:r>
            <a:rPr lang="en-US" sz="1700" kern="1200"/>
            <a:t>Social learning</a:t>
          </a:r>
        </a:p>
        <a:p>
          <a:pPr marL="171450" lvl="1" indent="-171450" algn="l" defTabSz="755650">
            <a:lnSpc>
              <a:spcPct val="90000"/>
            </a:lnSpc>
            <a:spcBef>
              <a:spcPct val="0"/>
            </a:spcBef>
            <a:spcAft>
              <a:spcPct val="20000"/>
            </a:spcAft>
            <a:buChar char="•"/>
          </a:pPr>
          <a:r>
            <a:rPr lang="en-US" sz="1700" kern="1200"/>
            <a:t>Motivation theory</a:t>
          </a:r>
        </a:p>
        <a:p>
          <a:pPr marL="171450" lvl="1" indent="-171450" algn="l" defTabSz="755650">
            <a:lnSpc>
              <a:spcPct val="90000"/>
            </a:lnSpc>
            <a:spcBef>
              <a:spcPct val="0"/>
            </a:spcBef>
            <a:spcAft>
              <a:spcPct val="20000"/>
            </a:spcAft>
            <a:buChar char="•"/>
          </a:pPr>
          <a:r>
            <a:rPr lang="en-US" sz="1700" kern="1200"/>
            <a:t>Models of human development</a:t>
          </a:r>
        </a:p>
      </dsp:txBody>
      <dsp:txXfrm>
        <a:off x="0" y="4266838"/>
        <a:ext cx="6513603" cy="1457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C13F15-AC4E-7847-BDB8-E6F0D199FDC3}">
      <dsp:nvSpPr>
        <dsp:cNvPr id="0" name=""/>
        <dsp:cNvSpPr/>
      </dsp:nvSpPr>
      <dsp:spPr>
        <a:xfrm>
          <a:off x="314088" y="0"/>
          <a:ext cx="5885426" cy="5885426"/>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8BC471-4549-8F45-B80D-E23ACA0D92B3}">
      <dsp:nvSpPr>
        <dsp:cNvPr id="0" name=""/>
        <dsp:cNvSpPr/>
      </dsp:nvSpPr>
      <dsp:spPr>
        <a:xfrm>
          <a:off x="873204" y="559115"/>
          <a:ext cx="2295316" cy="229531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Level-1 Experiences high levels of anxiety.</a:t>
          </a:r>
        </a:p>
      </dsp:txBody>
      <dsp:txXfrm>
        <a:off x="985252" y="671163"/>
        <a:ext cx="2071220" cy="2071220"/>
      </dsp:txXfrm>
    </dsp:sp>
    <dsp:sp modelId="{F19CA1B3-5572-7E4B-A084-5F44CD324264}">
      <dsp:nvSpPr>
        <dsp:cNvPr id="0" name=""/>
        <dsp:cNvSpPr/>
      </dsp:nvSpPr>
      <dsp:spPr>
        <a:xfrm>
          <a:off x="3345083" y="559115"/>
          <a:ext cx="2295316" cy="2295316"/>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Level 2 supervisees are at mid-level and experience fluctuating confidence and motivation, often linking their own mood to success with clients. </a:t>
          </a:r>
        </a:p>
      </dsp:txBody>
      <dsp:txXfrm>
        <a:off x="3457131" y="671163"/>
        <a:ext cx="2071220" cy="2071220"/>
      </dsp:txXfrm>
    </dsp:sp>
    <dsp:sp modelId="{EC29489C-DFBB-624C-8B48-19A8A3D34577}">
      <dsp:nvSpPr>
        <dsp:cNvPr id="0" name=""/>
        <dsp:cNvSpPr/>
      </dsp:nvSpPr>
      <dsp:spPr>
        <a:xfrm>
          <a:off x="873204" y="3030994"/>
          <a:ext cx="2295316" cy="2295316"/>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Level 3 supervisees are essentially secure, stable in motivation, have accurate empathy tempered by objectivity, and use therapeutic self in intervention.</a:t>
          </a:r>
        </a:p>
      </dsp:txBody>
      <dsp:txXfrm>
        <a:off x="985252" y="3143042"/>
        <a:ext cx="2071220" cy="2071220"/>
      </dsp:txXfrm>
    </dsp:sp>
    <dsp:sp modelId="{DC36D246-E647-AA49-AA6D-953A21C0E5BE}">
      <dsp:nvSpPr>
        <dsp:cNvPr id="0" name=""/>
        <dsp:cNvSpPr/>
      </dsp:nvSpPr>
      <dsp:spPr>
        <a:xfrm>
          <a:off x="3345083" y="3030994"/>
          <a:ext cx="2295316" cy="229531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kern="1200"/>
            <a:t>(Bernard &amp; Goodyear, 2013; Stoltenberg, 1981)</a:t>
          </a:r>
        </a:p>
      </dsp:txBody>
      <dsp:txXfrm>
        <a:off x="3457131" y="3143042"/>
        <a:ext cx="2071220" cy="20712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BD4BEE-70A8-1B45-909F-F44BB17B1F41}">
      <dsp:nvSpPr>
        <dsp:cNvPr id="0" name=""/>
        <dsp:cNvSpPr/>
      </dsp:nvSpPr>
      <dsp:spPr>
        <a:xfrm>
          <a:off x="0" y="1631"/>
          <a:ext cx="6492875" cy="1506694"/>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b="1" kern="1200" dirty="0"/>
            <a:t>Self–Other Awareness: Cognitive and Affective </a:t>
          </a:r>
          <a:r>
            <a:rPr lang="en-US" sz="1800" kern="1200" dirty="0"/>
            <a:t>—“[W]here the person is in terms of self-preoccupation, awareness of the client’s world, and enlightened self-awareness. The cognitive component describes the content of the thought processes characteristic across levels, and the affective component accounts for changes in emotions such as anxiety.”</a:t>
          </a:r>
        </a:p>
      </dsp:txBody>
      <dsp:txXfrm>
        <a:off x="73551" y="75182"/>
        <a:ext cx="6345773" cy="1359592"/>
      </dsp:txXfrm>
    </dsp:sp>
    <dsp:sp modelId="{67FFC5FF-1082-C747-B980-76AC22C53BDB}">
      <dsp:nvSpPr>
        <dsp:cNvPr id="0" name=""/>
        <dsp:cNvSpPr/>
      </dsp:nvSpPr>
      <dsp:spPr>
        <a:xfrm>
          <a:off x="0" y="1522374"/>
          <a:ext cx="6492875" cy="1506694"/>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Motivation </a:t>
          </a:r>
          <a:r>
            <a:rPr lang="en-US" sz="2000" kern="1200" dirty="0"/>
            <a:t>—“[R]</a:t>
          </a:r>
          <a:r>
            <a:rPr lang="en-US" sz="2000" kern="1200" dirty="0" err="1"/>
            <a:t>eflects</a:t>
          </a:r>
          <a:r>
            <a:rPr lang="en-US" sz="2000" kern="1200" dirty="0"/>
            <a:t> the supervisee’s interest, investment, and effort expended in clinical training and practice.”</a:t>
          </a:r>
        </a:p>
      </dsp:txBody>
      <dsp:txXfrm>
        <a:off x="73551" y="1595925"/>
        <a:ext cx="6345773" cy="1359592"/>
      </dsp:txXfrm>
    </dsp:sp>
    <dsp:sp modelId="{911CDCAC-DA59-8A48-9200-718F1D313767}">
      <dsp:nvSpPr>
        <dsp:cNvPr id="0" name=""/>
        <dsp:cNvSpPr/>
      </dsp:nvSpPr>
      <dsp:spPr>
        <a:xfrm>
          <a:off x="0" y="3043117"/>
          <a:ext cx="6492875" cy="1506694"/>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b="1" kern="1200" dirty="0"/>
            <a:t>Autonomy </a:t>
          </a:r>
          <a:r>
            <a:rPr lang="en-US" sz="2000" kern="1200" dirty="0"/>
            <a:t>—Reflects the degree of independence that the supervisee is manifesting. </a:t>
          </a:r>
        </a:p>
      </dsp:txBody>
      <dsp:txXfrm>
        <a:off x="73551" y="3116668"/>
        <a:ext cx="6345773" cy="1359592"/>
      </dsp:txXfrm>
    </dsp:sp>
    <dsp:sp modelId="{4A2D5923-02CD-9B48-8698-6C20AE171362}">
      <dsp:nvSpPr>
        <dsp:cNvPr id="0" name=""/>
        <dsp:cNvSpPr/>
      </dsp:nvSpPr>
      <dsp:spPr>
        <a:xfrm>
          <a:off x="0" y="4563861"/>
          <a:ext cx="6492875" cy="1506694"/>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r" defTabSz="533400">
            <a:lnSpc>
              <a:spcPct val="90000"/>
            </a:lnSpc>
            <a:spcBef>
              <a:spcPct val="0"/>
            </a:spcBef>
            <a:spcAft>
              <a:spcPct val="35000"/>
            </a:spcAft>
            <a:buNone/>
          </a:pPr>
          <a:r>
            <a:rPr lang="en-US" sz="1200" kern="1200" dirty="0"/>
            <a:t>(Bernard &amp; Goodyear, 2013; Stoltenberg &amp; McNeill, 2010)</a:t>
          </a:r>
        </a:p>
      </dsp:txBody>
      <dsp:txXfrm>
        <a:off x="73551" y="4637412"/>
        <a:ext cx="6345773" cy="135959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0F0236-96CA-469A-8BB0-8F8C8B84DBA2}">
      <dsp:nvSpPr>
        <dsp:cNvPr id="0" name=""/>
        <dsp:cNvSpPr/>
      </dsp:nvSpPr>
      <dsp:spPr>
        <a:xfrm>
          <a:off x="212335" y="1507711"/>
          <a:ext cx="1335915" cy="133591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CC1EDB2-903B-4185-AA71-D8869DBD5BD4}">
      <dsp:nvSpPr>
        <dsp:cNvPr id="0" name=""/>
        <dsp:cNvSpPr/>
      </dsp:nvSpPr>
      <dsp:spPr>
        <a:xfrm>
          <a:off x="492877" y="1788253"/>
          <a:ext cx="774830" cy="77483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8DE391-94A8-4961-A35E-79FCBFFAF165}">
      <dsp:nvSpPr>
        <dsp:cNvPr id="0" name=""/>
        <dsp:cNvSpPr/>
      </dsp:nvSpPr>
      <dsp:spPr>
        <a:xfrm>
          <a:off x="1834517" y="1507711"/>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44550">
            <a:lnSpc>
              <a:spcPct val="90000"/>
            </a:lnSpc>
            <a:spcBef>
              <a:spcPct val="0"/>
            </a:spcBef>
            <a:spcAft>
              <a:spcPct val="35000"/>
            </a:spcAft>
            <a:buNone/>
          </a:pPr>
          <a:r>
            <a:rPr lang="en-US" sz="1900" kern="1200"/>
            <a:t>Focuses predominantly on the development of graduate students in training, with little application to post-degree supervision.</a:t>
          </a:r>
        </a:p>
      </dsp:txBody>
      <dsp:txXfrm>
        <a:off x="1834517" y="1507711"/>
        <a:ext cx="3148942" cy="1335915"/>
      </dsp:txXfrm>
    </dsp:sp>
    <dsp:sp modelId="{C3724924-CADE-40C0-9B8F-E11C4E2B05F2}">
      <dsp:nvSpPr>
        <dsp:cNvPr id="0" name=""/>
        <dsp:cNvSpPr/>
      </dsp:nvSpPr>
      <dsp:spPr>
        <a:xfrm>
          <a:off x="5532139" y="1507711"/>
          <a:ext cx="1335915" cy="1335915"/>
        </a:xfrm>
        <a:prstGeom prst="ellipse">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BD7C703-EEC1-46AC-8F19-D63FB1778FAD}">
      <dsp:nvSpPr>
        <dsp:cNvPr id="0" name=""/>
        <dsp:cNvSpPr/>
      </dsp:nvSpPr>
      <dsp:spPr>
        <a:xfrm>
          <a:off x="5812681" y="1788253"/>
          <a:ext cx="774830" cy="77483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6976388-2EC8-4F51-9C99-078A624DA22B}">
      <dsp:nvSpPr>
        <dsp:cNvPr id="0" name=""/>
        <dsp:cNvSpPr/>
      </dsp:nvSpPr>
      <dsp:spPr>
        <a:xfrm>
          <a:off x="7154322" y="1507711"/>
          <a:ext cx="3148942" cy="13359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844550">
            <a:lnSpc>
              <a:spcPct val="90000"/>
            </a:lnSpc>
            <a:spcBef>
              <a:spcPct val="0"/>
            </a:spcBef>
            <a:spcAft>
              <a:spcPct val="35000"/>
            </a:spcAft>
            <a:buNone/>
          </a:pPr>
          <a:r>
            <a:rPr lang="en-US" sz="1900" kern="1200"/>
            <a:t>There are limited suggestions for specific supervision methods that are applicable at each supervisee level.</a:t>
          </a:r>
        </a:p>
      </dsp:txBody>
      <dsp:txXfrm>
        <a:off x="7154322" y="1507711"/>
        <a:ext cx="3148942" cy="133591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3845AB-936F-E949-A154-6BDDB73CCBB9}">
      <dsp:nvSpPr>
        <dsp:cNvPr id="0" name=""/>
        <dsp:cNvSpPr/>
      </dsp:nvSpPr>
      <dsp:spPr>
        <a:xfrm>
          <a:off x="2919239" y="1685329"/>
          <a:ext cx="640924" cy="91440"/>
        </a:xfrm>
        <a:custGeom>
          <a:avLst/>
          <a:gdLst/>
          <a:ahLst/>
          <a:cxnLst/>
          <a:rect l="0" t="0" r="0" b="0"/>
          <a:pathLst>
            <a:path>
              <a:moveTo>
                <a:pt x="0" y="45720"/>
              </a:moveTo>
              <a:lnTo>
                <a:pt x="640924"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22913" y="1727691"/>
        <a:ext cx="33576" cy="6715"/>
      </dsp:txXfrm>
    </dsp:sp>
    <dsp:sp modelId="{4D8ECD21-7627-854C-B7F5-595EA07F3CD2}">
      <dsp:nvSpPr>
        <dsp:cNvPr id="0" name=""/>
        <dsp:cNvSpPr/>
      </dsp:nvSpPr>
      <dsp:spPr>
        <a:xfrm>
          <a:off x="1367" y="855147"/>
          <a:ext cx="2919672" cy="1751803"/>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066" tIns="150173" rIns="143066" bIns="150173" numCol="1" spcCol="1270" anchor="ctr" anchorCtr="0">
          <a:noAutofit/>
        </a:bodyPr>
        <a:lstStyle/>
        <a:p>
          <a:pPr marL="0" lvl="0" indent="0" algn="ctr" defTabSz="711200">
            <a:lnSpc>
              <a:spcPct val="90000"/>
            </a:lnSpc>
            <a:spcBef>
              <a:spcPct val="0"/>
            </a:spcBef>
            <a:spcAft>
              <a:spcPct val="35000"/>
            </a:spcAft>
            <a:buNone/>
          </a:pPr>
          <a:r>
            <a:rPr lang="en-US" sz="1600" kern="1200"/>
            <a:t>This model presents a clear and flexible conceptual model of the developmental approach to supervision.</a:t>
          </a:r>
        </a:p>
      </dsp:txBody>
      <dsp:txXfrm>
        <a:off x="1367" y="855147"/>
        <a:ext cx="2919672" cy="1751803"/>
      </dsp:txXfrm>
    </dsp:sp>
    <dsp:sp modelId="{5E8D73F0-FC69-4D40-89EA-C7787C10D056}">
      <dsp:nvSpPr>
        <dsp:cNvPr id="0" name=""/>
        <dsp:cNvSpPr/>
      </dsp:nvSpPr>
      <dsp:spPr>
        <a:xfrm>
          <a:off x="1461203" y="2605150"/>
          <a:ext cx="3591196" cy="640924"/>
        </a:xfrm>
        <a:custGeom>
          <a:avLst/>
          <a:gdLst/>
          <a:ahLst/>
          <a:cxnLst/>
          <a:rect l="0" t="0" r="0" b="0"/>
          <a:pathLst>
            <a:path>
              <a:moveTo>
                <a:pt x="3591196" y="0"/>
              </a:moveTo>
              <a:lnTo>
                <a:pt x="3591196" y="337562"/>
              </a:lnTo>
              <a:lnTo>
                <a:pt x="0" y="337562"/>
              </a:lnTo>
              <a:lnTo>
                <a:pt x="0" y="640924"/>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65465" y="2922255"/>
        <a:ext cx="182672" cy="6715"/>
      </dsp:txXfrm>
    </dsp:sp>
    <dsp:sp modelId="{EEC047D9-6FE4-1441-95D6-B3338E910A34}">
      <dsp:nvSpPr>
        <dsp:cNvPr id="0" name=""/>
        <dsp:cNvSpPr/>
      </dsp:nvSpPr>
      <dsp:spPr>
        <a:xfrm>
          <a:off x="3592564" y="855147"/>
          <a:ext cx="2919672" cy="1751803"/>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066" tIns="150173" rIns="143066" bIns="150173" numCol="1" spcCol="1270" anchor="ctr" anchorCtr="0">
          <a:noAutofit/>
        </a:bodyPr>
        <a:lstStyle/>
        <a:p>
          <a:pPr marL="0" lvl="0" indent="0" algn="ctr" defTabSz="711200">
            <a:lnSpc>
              <a:spcPct val="90000"/>
            </a:lnSpc>
            <a:spcBef>
              <a:spcPct val="0"/>
            </a:spcBef>
            <a:spcAft>
              <a:spcPct val="35000"/>
            </a:spcAft>
            <a:buNone/>
          </a:pPr>
          <a:r>
            <a:rPr lang="en-US" sz="1600" kern="1200"/>
            <a:t>Within each level the authors noted a trend to begin in a rigid, shallow, imitative way and move toward more competence, self-assurance, and self-reliance for each level.</a:t>
          </a:r>
        </a:p>
      </dsp:txBody>
      <dsp:txXfrm>
        <a:off x="3592564" y="855147"/>
        <a:ext cx="2919672" cy="1751803"/>
      </dsp:txXfrm>
    </dsp:sp>
    <dsp:sp modelId="{195A5F2B-82AE-F241-8993-4FB544E2A04F}">
      <dsp:nvSpPr>
        <dsp:cNvPr id="0" name=""/>
        <dsp:cNvSpPr/>
      </dsp:nvSpPr>
      <dsp:spPr>
        <a:xfrm>
          <a:off x="2919239" y="4108656"/>
          <a:ext cx="640924" cy="91440"/>
        </a:xfrm>
        <a:custGeom>
          <a:avLst/>
          <a:gdLst/>
          <a:ahLst/>
          <a:cxnLst/>
          <a:rect l="0" t="0" r="0" b="0"/>
          <a:pathLst>
            <a:path>
              <a:moveTo>
                <a:pt x="0" y="45720"/>
              </a:moveTo>
              <a:lnTo>
                <a:pt x="640924" y="45720"/>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22913" y="4151019"/>
        <a:ext cx="33576" cy="6715"/>
      </dsp:txXfrm>
    </dsp:sp>
    <dsp:sp modelId="{EA8198AF-9C92-6B42-8E81-14D81A8E19EA}">
      <dsp:nvSpPr>
        <dsp:cNvPr id="0" name=""/>
        <dsp:cNvSpPr/>
      </dsp:nvSpPr>
      <dsp:spPr>
        <a:xfrm>
          <a:off x="1367" y="3278475"/>
          <a:ext cx="2919672" cy="1751803"/>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066" tIns="150173" rIns="143066" bIns="150173" numCol="1" spcCol="1270" anchor="ctr" anchorCtr="0">
          <a:noAutofit/>
        </a:bodyPr>
        <a:lstStyle/>
        <a:p>
          <a:pPr marL="0" lvl="0" indent="0" algn="ctr" defTabSz="711200">
            <a:lnSpc>
              <a:spcPct val="90000"/>
            </a:lnSpc>
            <a:spcBef>
              <a:spcPct val="0"/>
            </a:spcBef>
            <a:spcAft>
              <a:spcPct val="35000"/>
            </a:spcAft>
            <a:buNone/>
          </a:pPr>
          <a:r>
            <a:rPr lang="en-US" sz="1600" kern="1200"/>
            <a:t>As the supervisee approaches mastery at each stage, the supervisor gradually moves the scaffold to incorporate knowledge and skills from the next advanced stage. </a:t>
          </a:r>
        </a:p>
      </dsp:txBody>
      <dsp:txXfrm>
        <a:off x="1367" y="3278475"/>
        <a:ext cx="2919672" cy="1751803"/>
      </dsp:txXfrm>
    </dsp:sp>
    <dsp:sp modelId="{4A579490-9C30-5D42-9FCA-6B4258E59B56}">
      <dsp:nvSpPr>
        <dsp:cNvPr id="0" name=""/>
        <dsp:cNvSpPr/>
      </dsp:nvSpPr>
      <dsp:spPr>
        <a:xfrm>
          <a:off x="3592564" y="3278475"/>
          <a:ext cx="2919672" cy="1751803"/>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3066" tIns="150173" rIns="143066" bIns="150173" numCol="1" spcCol="1270" anchor="ctr" anchorCtr="0">
          <a:noAutofit/>
        </a:bodyPr>
        <a:lstStyle/>
        <a:p>
          <a:pPr marL="0" lvl="0" indent="0" algn="ctr" defTabSz="711200">
            <a:lnSpc>
              <a:spcPct val="90000"/>
            </a:lnSpc>
            <a:spcBef>
              <a:spcPct val="0"/>
            </a:spcBef>
            <a:spcAft>
              <a:spcPct val="35000"/>
            </a:spcAft>
            <a:buNone/>
          </a:pPr>
          <a:r>
            <a:rPr lang="en-US" sz="1600" kern="1200"/>
            <a:t>Bernard &amp; Goodyear, 2013</a:t>
          </a:r>
        </a:p>
      </dsp:txBody>
      <dsp:txXfrm>
        <a:off x="3592564" y="3278475"/>
        <a:ext cx="2919672" cy="175180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17BB0-C15E-D744-8834-D919C7780AB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343AFBF-3CCE-2C4B-9D5A-FC7559648DC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8C12215-7472-0C4E-92AA-08DBC2FB58E0}"/>
              </a:ext>
            </a:extLst>
          </p:cNvPr>
          <p:cNvSpPr>
            <a:spLocks noGrp="1"/>
          </p:cNvSpPr>
          <p:nvPr>
            <p:ph type="dt" sz="half" idx="10"/>
          </p:nvPr>
        </p:nvSpPr>
        <p:spPr/>
        <p:txBody>
          <a:bodyPr/>
          <a:lstStyle/>
          <a:p>
            <a:fld id="{B766D588-0D06-7E4F-ADE4-C46C5669406A}" type="datetimeFigureOut">
              <a:rPr lang="en-US" smtClean="0"/>
              <a:t>1/2/2021</a:t>
            </a:fld>
            <a:endParaRPr lang="en-US"/>
          </a:p>
        </p:txBody>
      </p:sp>
      <p:sp>
        <p:nvSpPr>
          <p:cNvPr id="5" name="Footer Placeholder 4">
            <a:extLst>
              <a:ext uri="{FF2B5EF4-FFF2-40B4-BE49-F238E27FC236}">
                <a16:creationId xmlns:a16="http://schemas.microsoft.com/office/drawing/2014/main" id="{F8F4893E-FFED-8449-B873-EDF193BD48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388A72-8542-E640-8A73-61919CC395AD}"/>
              </a:ext>
            </a:extLst>
          </p:cNvPr>
          <p:cNvSpPr>
            <a:spLocks noGrp="1"/>
          </p:cNvSpPr>
          <p:nvPr>
            <p:ph type="sldNum" sz="quarter" idx="12"/>
          </p:nvPr>
        </p:nvSpPr>
        <p:spPr/>
        <p:txBody>
          <a:bodyPr/>
          <a:lstStyle/>
          <a:p>
            <a:fld id="{272D25D2-242C-7347-B604-F6BB9595D8A2}" type="slidenum">
              <a:rPr lang="en-US" smtClean="0"/>
              <a:t>‹#›</a:t>
            </a:fld>
            <a:endParaRPr lang="en-US"/>
          </a:p>
        </p:txBody>
      </p:sp>
    </p:spTree>
    <p:extLst>
      <p:ext uri="{BB962C8B-B14F-4D97-AF65-F5344CB8AC3E}">
        <p14:creationId xmlns:p14="http://schemas.microsoft.com/office/powerpoint/2010/main" val="3901931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E1C3D-FC4B-FA4C-9411-03CBD07B9B3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3CC9C4C-2B17-BB45-93DB-07BBFD577AF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C052AE-C9F5-5B42-A99D-CA9FCD92081B}"/>
              </a:ext>
            </a:extLst>
          </p:cNvPr>
          <p:cNvSpPr>
            <a:spLocks noGrp="1"/>
          </p:cNvSpPr>
          <p:nvPr>
            <p:ph type="dt" sz="half" idx="10"/>
          </p:nvPr>
        </p:nvSpPr>
        <p:spPr/>
        <p:txBody>
          <a:bodyPr/>
          <a:lstStyle/>
          <a:p>
            <a:fld id="{B766D588-0D06-7E4F-ADE4-C46C5669406A}" type="datetimeFigureOut">
              <a:rPr lang="en-US" smtClean="0"/>
              <a:t>1/2/2021</a:t>
            </a:fld>
            <a:endParaRPr lang="en-US"/>
          </a:p>
        </p:txBody>
      </p:sp>
      <p:sp>
        <p:nvSpPr>
          <p:cNvPr id="5" name="Footer Placeholder 4">
            <a:extLst>
              <a:ext uri="{FF2B5EF4-FFF2-40B4-BE49-F238E27FC236}">
                <a16:creationId xmlns:a16="http://schemas.microsoft.com/office/drawing/2014/main" id="{5EE52948-7984-9B4B-B00F-5B501BB0BC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99F2C1-E0E0-3F45-B26D-66875588AE59}"/>
              </a:ext>
            </a:extLst>
          </p:cNvPr>
          <p:cNvSpPr>
            <a:spLocks noGrp="1"/>
          </p:cNvSpPr>
          <p:nvPr>
            <p:ph type="sldNum" sz="quarter" idx="12"/>
          </p:nvPr>
        </p:nvSpPr>
        <p:spPr/>
        <p:txBody>
          <a:bodyPr/>
          <a:lstStyle/>
          <a:p>
            <a:fld id="{272D25D2-242C-7347-B604-F6BB9595D8A2}" type="slidenum">
              <a:rPr lang="en-US" smtClean="0"/>
              <a:t>‹#›</a:t>
            </a:fld>
            <a:endParaRPr lang="en-US"/>
          </a:p>
        </p:txBody>
      </p:sp>
    </p:spTree>
    <p:extLst>
      <p:ext uri="{BB962C8B-B14F-4D97-AF65-F5344CB8AC3E}">
        <p14:creationId xmlns:p14="http://schemas.microsoft.com/office/powerpoint/2010/main" val="1489981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9F28A9-754D-A84E-B9B5-B27371DBAC8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CEFD373-A6F9-9E49-882C-A33CBF46228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4A7009-F482-E848-88B9-5D8813FC095E}"/>
              </a:ext>
            </a:extLst>
          </p:cNvPr>
          <p:cNvSpPr>
            <a:spLocks noGrp="1"/>
          </p:cNvSpPr>
          <p:nvPr>
            <p:ph type="dt" sz="half" idx="10"/>
          </p:nvPr>
        </p:nvSpPr>
        <p:spPr/>
        <p:txBody>
          <a:bodyPr/>
          <a:lstStyle/>
          <a:p>
            <a:fld id="{B766D588-0D06-7E4F-ADE4-C46C5669406A}" type="datetimeFigureOut">
              <a:rPr lang="en-US" smtClean="0"/>
              <a:t>1/2/2021</a:t>
            </a:fld>
            <a:endParaRPr lang="en-US"/>
          </a:p>
        </p:txBody>
      </p:sp>
      <p:sp>
        <p:nvSpPr>
          <p:cNvPr id="5" name="Footer Placeholder 4">
            <a:extLst>
              <a:ext uri="{FF2B5EF4-FFF2-40B4-BE49-F238E27FC236}">
                <a16:creationId xmlns:a16="http://schemas.microsoft.com/office/drawing/2014/main" id="{02F47660-E3B2-3F4E-95C0-64C474079A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95E9F3-0E11-EA4C-ABD5-04E2A347F915}"/>
              </a:ext>
            </a:extLst>
          </p:cNvPr>
          <p:cNvSpPr>
            <a:spLocks noGrp="1"/>
          </p:cNvSpPr>
          <p:nvPr>
            <p:ph type="sldNum" sz="quarter" idx="12"/>
          </p:nvPr>
        </p:nvSpPr>
        <p:spPr/>
        <p:txBody>
          <a:bodyPr/>
          <a:lstStyle/>
          <a:p>
            <a:fld id="{272D25D2-242C-7347-B604-F6BB9595D8A2}" type="slidenum">
              <a:rPr lang="en-US" smtClean="0"/>
              <a:t>‹#›</a:t>
            </a:fld>
            <a:endParaRPr lang="en-US"/>
          </a:p>
        </p:txBody>
      </p:sp>
    </p:spTree>
    <p:extLst>
      <p:ext uri="{BB962C8B-B14F-4D97-AF65-F5344CB8AC3E}">
        <p14:creationId xmlns:p14="http://schemas.microsoft.com/office/powerpoint/2010/main" val="27211498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D05F99-E9FA-2D4B-9B97-11B84208B62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EBF497-675D-B94A-A06F-3C5B87DDEE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5F81D7-A5CC-D243-9848-2A70165BA562}"/>
              </a:ext>
            </a:extLst>
          </p:cNvPr>
          <p:cNvSpPr>
            <a:spLocks noGrp="1"/>
          </p:cNvSpPr>
          <p:nvPr>
            <p:ph type="dt" sz="half" idx="10"/>
          </p:nvPr>
        </p:nvSpPr>
        <p:spPr/>
        <p:txBody>
          <a:bodyPr/>
          <a:lstStyle/>
          <a:p>
            <a:fld id="{B766D588-0D06-7E4F-ADE4-C46C5669406A}" type="datetimeFigureOut">
              <a:rPr lang="en-US" smtClean="0"/>
              <a:t>1/2/2021</a:t>
            </a:fld>
            <a:endParaRPr lang="en-US"/>
          </a:p>
        </p:txBody>
      </p:sp>
      <p:sp>
        <p:nvSpPr>
          <p:cNvPr id="5" name="Footer Placeholder 4">
            <a:extLst>
              <a:ext uri="{FF2B5EF4-FFF2-40B4-BE49-F238E27FC236}">
                <a16:creationId xmlns:a16="http://schemas.microsoft.com/office/drawing/2014/main" id="{AD9D731E-DE61-7E40-8F33-D367C4E596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88C8B5-19B0-734C-AEA8-6EDE12B297A1}"/>
              </a:ext>
            </a:extLst>
          </p:cNvPr>
          <p:cNvSpPr>
            <a:spLocks noGrp="1"/>
          </p:cNvSpPr>
          <p:nvPr>
            <p:ph type="sldNum" sz="quarter" idx="12"/>
          </p:nvPr>
        </p:nvSpPr>
        <p:spPr/>
        <p:txBody>
          <a:bodyPr/>
          <a:lstStyle/>
          <a:p>
            <a:fld id="{272D25D2-242C-7347-B604-F6BB9595D8A2}" type="slidenum">
              <a:rPr lang="en-US" smtClean="0"/>
              <a:t>‹#›</a:t>
            </a:fld>
            <a:endParaRPr lang="en-US"/>
          </a:p>
        </p:txBody>
      </p:sp>
    </p:spTree>
    <p:extLst>
      <p:ext uri="{BB962C8B-B14F-4D97-AF65-F5344CB8AC3E}">
        <p14:creationId xmlns:p14="http://schemas.microsoft.com/office/powerpoint/2010/main" val="3686675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4F087-E97A-6D4F-B4EE-ED452D8897D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001FBB0-4B1A-2349-A3B2-FF19C97EB5D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31E3B48-7EE1-8444-814A-C9AC7E31193B}"/>
              </a:ext>
            </a:extLst>
          </p:cNvPr>
          <p:cNvSpPr>
            <a:spLocks noGrp="1"/>
          </p:cNvSpPr>
          <p:nvPr>
            <p:ph type="dt" sz="half" idx="10"/>
          </p:nvPr>
        </p:nvSpPr>
        <p:spPr/>
        <p:txBody>
          <a:bodyPr/>
          <a:lstStyle/>
          <a:p>
            <a:fld id="{B766D588-0D06-7E4F-ADE4-C46C5669406A}" type="datetimeFigureOut">
              <a:rPr lang="en-US" smtClean="0"/>
              <a:t>1/2/2021</a:t>
            </a:fld>
            <a:endParaRPr lang="en-US"/>
          </a:p>
        </p:txBody>
      </p:sp>
      <p:sp>
        <p:nvSpPr>
          <p:cNvPr id="5" name="Footer Placeholder 4">
            <a:extLst>
              <a:ext uri="{FF2B5EF4-FFF2-40B4-BE49-F238E27FC236}">
                <a16:creationId xmlns:a16="http://schemas.microsoft.com/office/drawing/2014/main" id="{2E6BA7CC-96ED-B840-9145-24CDE4F1B9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E5E8A-785B-F24F-8321-969C0C93B786}"/>
              </a:ext>
            </a:extLst>
          </p:cNvPr>
          <p:cNvSpPr>
            <a:spLocks noGrp="1"/>
          </p:cNvSpPr>
          <p:nvPr>
            <p:ph type="sldNum" sz="quarter" idx="12"/>
          </p:nvPr>
        </p:nvSpPr>
        <p:spPr/>
        <p:txBody>
          <a:bodyPr/>
          <a:lstStyle/>
          <a:p>
            <a:fld id="{272D25D2-242C-7347-B604-F6BB9595D8A2}" type="slidenum">
              <a:rPr lang="en-US" smtClean="0"/>
              <a:t>‹#›</a:t>
            </a:fld>
            <a:endParaRPr lang="en-US"/>
          </a:p>
        </p:txBody>
      </p:sp>
    </p:spTree>
    <p:extLst>
      <p:ext uri="{BB962C8B-B14F-4D97-AF65-F5344CB8AC3E}">
        <p14:creationId xmlns:p14="http://schemas.microsoft.com/office/powerpoint/2010/main" val="3284704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69E260-61C3-FB44-A8EA-008934C762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9DE26FD-716A-E645-AA1E-F086C5D551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28E765-2638-3843-83D3-DE38C8DAC5C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5CBA707-73AD-B14E-B32E-F621CA561DB2}"/>
              </a:ext>
            </a:extLst>
          </p:cNvPr>
          <p:cNvSpPr>
            <a:spLocks noGrp="1"/>
          </p:cNvSpPr>
          <p:nvPr>
            <p:ph type="dt" sz="half" idx="10"/>
          </p:nvPr>
        </p:nvSpPr>
        <p:spPr/>
        <p:txBody>
          <a:bodyPr/>
          <a:lstStyle/>
          <a:p>
            <a:fld id="{B766D588-0D06-7E4F-ADE4-C46C5669406A}" type="datetimeFigureOut">
              <a:rPr lang="en-US" smtClean="0"/>
              <a:t>1/2/2021</a:t>
            </a:fld>
            <a:endParaRPr lang="en-US"/>
          </a:p>
        </p:txBody>
      </p:sp>
      <p:sp>
        <p:nvSpPr>
          <p:cNvPr id="6" name="Footer Placeholder 5">
            <a:extLst>
              <a:ext uri="{FF2B5EF4-FFF2-40B4-BE49-F238E27FC236}">
                <a16:creationId xmlns:a16="http://schemas.microsoft.com/office/drawing/2014/main" id="{245772DC-B57E-EE4B-9048-5816EEC83C6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DCF1B7-4127-6A42-BDB6-57739A4C0441}"/>
              </a:ext>
            </a:extLst>
          </p:cNvPr>
          <p:cNvSpPr>
            <a:spLocks noGrp="1"/>
          </p:cNvSpPr>
          <p:nvPr>
            <p:ph type="sldNum" sz="quarter" idx="12"/>
          </p:nvPr>
        </p:nvSpPr>
        <p:spPr/>
        <p:txBody>
          <a:bodyPr/>
          <a:lstStyle/>
          <a:p>
            <a:fld id="{272D25D2-242C-7347-B604-F6BB9595D8A2}" type="slidenum">
              <a:rPr lang="en-US" smtClean="0"/>
              <a:t>‹#›</a:t>
            </a:fld>
            <a:endParaRPr lang="en-US"/>
          </a:p>
        </p:txBody>
      </p:sp>
    </p:spTree>
    <p:extLst>
      <p:ext uri="{BB962C8B-B14F-4D97-AF65-F5344CB8AC3E}">
        <p14:creationId xmlns:p14="http://schemas.microsoft.com/office/powerpoint/2010/main" val="38352590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27DB2-0394-2A49-8E93-4E229EAF750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AD6596F-BBB4-E447-B990-1E09506B021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DA645E8-F18A-FA4C-9B66-E1FD196337A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9E3CDB-0605-B34B-9E61-A27040A6AA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BBAA5B-3AA1-5E4D-844B-3FA79BDD3D3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752111F-BCC1-9C49-8647-CB5515C21AB2}"/>
              </a:ext>
            </a:extLst>
          </p:cNvPr>
          <p:cNvSpPr>
            <a:spLocks noGrp="1"/>
          </p:cNvSpPr>
          <p:nvPr>
            <p:ph type="dt" sz="half" idx="10"/>
          </p:nvPr>
        </p:nvSpPr>
        <p:spPr/>
        <p:txBody>
          <a:bodyPr/>
          <a:lstStyle/>
          <a:p>
            <a:fld id="{B766D588-0D06-7E4F-ADE4-C46C5669406A}" type="datetimeFigureOut">
              <a:rPr lang="en-US" smtClean="0"/>
              <a:t>1/2/2021</a:t>
            </a:fld>
            <a:endParaRPr lang="en-US"/>
          </a:p>
        </p:txBody>
      </p:sp>
      <p:sp>
        <p:nvSpPr>
          <p:cNvPr id="8" name="Footer Placeholder 7">
            <a:extLst>
              <a:ext uri="{FF2B5EF4-FFF2-40B4-BE49-F238E27FC236}">
                <a16:creationId xmlns:a16="http://schemas.microsoft.com/office/drawing/2014/main" id="{011DEA47-9EF0-A648-B977-19654494D53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E592394-4778-FC4F-BF05-BFB4E31D2AAA}"/>
              </a:ext>
            </a:extLst>
          </p:cNvPr>
          <p:cNvSpPr>
            <a:spLocks noGrp="1"/>
          </p:cNvSpPr>
          <p:nvPr>
            <p:ph type="sldNum" sz="quarter" idx="12"/>
          </p:nvPr>
        </p:nvSpPr>
        <p:spPr/>
        <p:txBody>
          <a:bodyPr/>
          <a:lstStyle/>
          <a:p>
            <a:fld id="{272D25D2-242C-7347-B604-F6BB9595D8A2}" type="slidenum">
              <a:rPr lang="en-US" smtClean="0"/>
              <a:t>‹#›</a:t>
            </a:fld>
            <a:endParaRPr lang="en-US"/>
          </a:p>
        </p:txBody>
      </p:sp>
    </p:spTree>
    <p:extLst>
      <p:ext uri="{BB962C8B-B14F-4D97-AF65-F5344CB8AC3E}">
        <p14:creationId xmlns:p14="http://schemas.microsoft.com/office/powerpoint/2010/main" val="3902056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C3D1D-ECC3-3848-9CC3-7832F33C3D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88CD83D-49B2-AD45-85C1-B51130E4A2AC}"/>
              </a:ext>
            </a:extLst>
          </p:cNvPr>
          <p:cNvSpPr>
            <a:spLocks noGrp="1"/>
          </p:cNvSpPr>
          <p:nvPr>
            <p:ph type="dt" sz="half" idx="10"/>
          </p:nvPr>
        </p:nvSpPr>
        <p:spPr/>
        <p:txBody>
          <a:bodyPr/>
          <a:lstStyle/>
          <a:p>
            <a:fld id="{B766D588-0D06-7E4F-ADE4-C46C5669406A}" type="datetimeFigureOut">
              <a:rPr lang="en-US" smtClean="0"/>
              <a:t>1/2/2021</a:t>
            </a:fld>
            <a:endParaRPr lang="en-US"/>
          </a:p>
        </p:txBody>
      </p:sp>
      <p:sp>
        <p:nvSpPr>
          <p:cNvPr id="4" name="Footer Placeholder 3">
            <a:extLst>
              <a:ext uri="{FF2B5EF4-FFF2-40B4-BE49-F238E27FC236}">
                <a16:creationId xmlns:a16="http://schemas.microsoft.com/office/drawing/2014/main" id="{F726AB08-2B94-C34A-AB8F-6AD46FAE8B7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4981428-D903-7B41-A33B-CB096DB7AE6B}"/>
              </a:ext>
            </a:extLst>
          </p:cNvPr>
          <p:cNvSpPr>
            <a:spLocks noGrp="1"/>
          </p:cNvSpPr>
          <p:nvPr>
            <p:ph type="sldNum" sz="quarter" idx="12"/>
          </p:nvPr>
        </p:nvSpPr>
        <p:spPr/>
        <p:txBody>
          <a:bodyPr/>
          <a:lstStyle/>
          <a:p>
            <a:fld id="{272D25D2-242C-7347-B604-F6BB9595D8A2}" type="slidenum">
              <a:rPr lang="en-US" smtClean="0"/>
              <a:t>‹#›</a:t>
            </a:fld>
            <a:endParaRPr lang="en-US"/>
          </a:p>
        </p:txBody>
      </p:sp>
    </p:spTree>
    <p:extLst>
      <p:ext uri="{BB962C8B-B14F-4D97-AF65-F5344CB8AC3E}">
        <p14:creationId xmlns:p14="http://schemas.microsoft.com/office/powerpoint/2010/main" val="11984658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41EB8A-D6E3-C141-91A5-E589E74E1032}"/>
              </a:ext>
            </a:extLst>
          </p:cNvPr>
          <p:cNvSpPr>
            <a:spLocks noGrp="1"/>
          </p:cNvSpPr>
          <p:nvPr>
            <p:ph type="dt" sz="half" idx="10"/>
          </p:nvPr>
        </p:nvSpPr>
        <p:spPr/>
        <p:txBody>
          <a:bodyPr/>
          <a:lstStyle/>
          <a:p>
            <a:fld id="{B766D588-0D06-7E4F-ADE4-C46C5669406A}" type="datetimeFigureOut">
              <a:rPr lang="en-US" smtClean="0"/>
              <a:t>1/2/2021</a:t>
            </a:fld>
            <a:endParaRPr lang="en-US"/>
          </a:p>
        </p:txBody>
      </p:sp>
      <p:sp>
        <p:nvSpPr>
          <p:cNvPr id="3" name="Footer Placeholder 2">
            <a:extLst>
              <a:ext uri="{FF2B5EF4-FFF2-40B4-BE49-F238E27FC236}">
                <a16:creationId xmlns:a16="http://schemas.microsoft.com/office/drawing/2014/main" id="{4E78F884-9125-1544-A723-0FCE0FC523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964AF7F-71EC-D44C-A23C-AC3F18DC7EDC}"/>
              </a:ext>
            </a:extLst>
          </p:cNvPr>
          <p:cNvSpPr>
            <a:spLocks noGrp="1"/>
          </p:cNvSpPr>
          <p:nvPr>
            <p:ph type="sldNum" sz="quarter" idx="12"/>
          </p:nvPr>
        </p:nvSpPr>
        <p:spPr/>
        <p:txBody>
          <a:bodyPr/>
          <a:lstStyle/>
          <a:p>
            <a:fld id="{272D25D2-242C-7347-B604-F6BB9595D8A2}" type="slidenum">
              <a:rPr lang="en-US" smtClean="0"/>
              <a:t>‹#›</a:t>
            </a:fld>
            <a:endParaRPr lang="en-US"/>
          </a:p>
        </p:txBody>
      </p:sp>
    </p:spTree>
    <p:extLst>
      <p:ext uri="{BB962C8B-B14F-4D97-AF65-F5344CB8AC3E}">
        <p14:creationId xmlns:p14="http://schemas.microsoft.com/office/powerpoint/2010/main" val="2537368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85BE1-6497-604E-AA98-5E97365E85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E514C4A-44A5-9B42-9C79-85B547B5C9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0CF2F8-57F5-484C-A381-066A516A2E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EAE5FE2-A7AB-6047-B1B1-FF11F1A5D3F2}"/>
              </a:ext>
            </a:extLst>
          </p:cNvPr>
          <p:cNvSpPr>
            <a:spLocks noGrp="1"/>
          </p:cNvSpPr>
          <p:nvPr>
            <p:ph type="dt" sz="half" idx="10"/>
          </p:nvPr>
        </p:nvSpPr>
        <p:spPr/>
        <p:txBody>
          <a:bodyPr/>
          <a:lstStyle/>
          <a:p>
            <a:fld id="{B766D588-0D06-7E4F-ADE4-C46C5669406A}" type="datetimeFigureOut">
              <a:rPr lang="en-US" smtClean="0"/>
              <a:t>1/2/2021</a:t>
            </a:fld>
            <a:endParaRPr lang="en-US"/>
          </a:p>
        </p:txBody>
      </p:sp>
      <p:sp>
        <p:nvSpPr>
          <p:cNvPr id="6" name="Footer Placeholder 5">
            <a:extLst>
              <a:ext uri="{FF2B5EF4-FFF2-40B4-BE49-F238E27FC236}">
                <a16:creationId xmlns:a16="http://schemas.microsoft.com/office/drawing/2014/main" id="{890E3F8D-84DB-E447-975C-B480154C67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4338A71-EB7D-3841-8BF0-6727B2795D93}"/>
              </a:ext>
            </a:extLst>
          </p:cNvPr>
          <p:cNvSpPr>
            <a:spLocks noGrp="1"/>
          </p:cNvSpPr>
          <p:nvPr>
            <p:ph type="sldNum" sz="quarter" idx="12"/>
          </p:nvPr>
        </p:nvSpPr>
        <p:spPr/>
        <p:txBody>
          <a:bodyPr/>
          <a:lstStyle/>
          <a:p>
            <a:fld id="{272D25D2-242C-7347-B604-F6BB9595D8A2}" type="slidenum">
              <a:rPr lang="en-US" smtClean="0"/>
              <a:t>‹#›</a:t>
            </a:fld>
            <a:endParaRPr lang="en-US"/>
          </a:p>
        </p:txBody>
      </p:sp>
    </p:spTree>
    <p:extLst>
      <p:ext uri="{BB962C8B-B14F-4D97-AF65-F5344CB8AC3E}">
        <p14:creationId xmlns:p14="http://schemas.microsoft.com/office/powerpoint/2010/main" val="22402534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38E33-A9A9-B646-80C9-040020177F0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F9AE1DE-89C5-1646-B71C-0C0FE3828A0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5A3FC7-07EF-8E49-B8C6-3E9FD915A7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F071A5-52AD-3745-89DD-D4C23761703F}"/>
              </a:ext>
            </a:extLst>
          </p:cNvPr>
          <p:cNvSpPr>
            <a:spLocks noGrp="1"/>
          </p:cNvSpPr>
          <p:nvPr>
            <p:ph type="dt" sz="half" idx="10"/>
          </p:nvPr>
        </p:nvSpPr>
        <p:spPr/>
        <p:txBody>
          <a:bodyPr/>
          <a:lstStyle/>
          <a:p>
            <a:fld id="{B766D588-0D06-7E4F-ADE4-C46C5669406A}" type="datetimeFigureOut">
              <a:rPr lang="en-US" smtClean="0"/>
              <a:t>1/2/2021</a:t>
            </a:fld>
            <a:endParaRPr lang="en-US"/>
          </a:p>
        </p:txBody>
      </p:sp>
      <p:sp>
        <p:nvSpPr>
          <p:cNvPr id="6" name="Footer Placeholder 5">
            <a:extLst>
              <a:ext uri="{FF2B5EF4-FFF2-40B4-BE49-F238E27FC236}">
                <a16:creationId xmlns:a16="http://schemas.microsoft.com/office/drawing/2014/main" id="{000E0FAD-D6AD-7C43-BDF5-807A8F1312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4CFBE3-6D0B-C044-854C-EC4314D1EDB3}"/>
              </a:ext>
            </a:extLst>
          </p:cNvPr>
          <p:cNvSpPr>
            <a:spLocks noGrp="1"/>
          </p:cNvSpPr>
          <p:nvPr>
            <p:ph type="sldNum" sz="quarter" idx="12"/>
          </p:nvPr>
        </p:nvSpPr>
        <p:spPr/>
        <p:txBody>
          <a:bodyPr/>
          <a:lstStyle/>
          <a:p>
            <a:fld id="{272D25D2-242C-7347-B604-F6BB9595D8A2}" type="slidenum">
              <a:rPr lang="en-US" smtClean="0"/>
              <a:t>‹#›</a:t>
            </a:fld>
            <a:endParaRPr lang="en-US"/>
          </a:p>
        </p:txBody>
      </p:sp>
    </p:spTree>
    <p:extLst>
      <p:ext uri="{BB962C8B-B14F-4D97-AF65-F5344CB8AC3E}">
        <p14:creationId xmlns:p14="http://schemas.microsoft.com/office/powerpoint/2010/main" val="4287377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8F659E1-5E08-F24B-A721-57D3F125BC7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5461FBF-DF7A-C740-BFBE-5F728E3991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ABE2AD-8CEB-8A49-816E-3F383FE989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6D588-0D06-7E4F-ADE4-C46C5669406A}" type="datetimeFigureOut">
              <a:rPr lang="en-US" smtClean="0"/>
              <a:t>1/2/2021</a:t>
            </a:fld>
            <a:endParaRPr lang="en-US"/>
          </a:p>
        </p:txBody>
      </p:sp>
      <p:sp>
        <p:nvSpPr>
          <p:cNvPr id="5" name="Footer Placeholder 4">
            <a:extLst>
              <a:ext uri="{FF2B5EF4-FFF2-40B4-BE49-F238E27FC236}">
                <a16:creationId xmlns:a16="http://schemas.microsoft.com/office/drawing/2014/main" id="{E2DC42B0-5B83-8249-BB53-68F2AA4743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2033D75-C8C5-B743-A7D6-A306A73C3D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2D25D2-242C-7347-B604-F6BB9595D8A2}" type="slidenum">
              <a:rPr lang="en-US" smtClean="0"/>
              <a:t>‹#›</a:t>
            </a:fld>
            <a:endParaRPr lang="en-US"/>
          </a:p>
        </p:txBody>
      </p:sp>
    </p:spTree>
    <p:extLst>
      <p:ext uri="{BB962C8B-B14F-4D97-AF65-F5344CB8AC3E}">
        <p14:creationId xmlns:p14="http://schemas.microsoft.com/office/powerpoint/2010/main" val="38289319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BF318-DC43-B642-839A-5F8CA75F1842}"/>
              </a:ext>
            </a:extLst>
          </p:cNvPr>
          <p:cNvSpPr>
            <a:spLocks noGrp="1"/>
          </p:cNvSpPr>
          <p:nvPr>
            <p:ph type="ctrTitle"/>
          </p:nvPr>
        </p:nvSpPr>
        <p:spPr/>
        <p:txBody>
          <a:bodyPr/>
          <a:lstStyle/>
          <a:p>
            <a:r>
              <a:rPr lang="en-US" dirty="0"/>
              <a:t>The Stoltenberg and </a:t>
            </a:r>
            <a:r>
              <a:rPr lang="en-US" dirty="0" err="1"/>
              <a:t>Delworth</a:t>
            </a:r>
            <a:r>
              <a:rPr lang="en-US" dirty="0"/>
              <a:t> Model</a:t>
            </a:r>
          </a:p>
        </p:txBody>
      </p:sp>
      <p:sp>
        <p:nvSpPr>
          <p:cNvPr id="3" name="Subtitle 2">
            <a:extLst>
              <a:ext uri="{FF2B5EF4-FFF2-40B4-BE49-F238E27FC236}">
                <a16:creationId xmlns:a16="http://schemas.microsoft.com/office/drawing/2014/main" id="{D13281CE-D75C-6441-8C8E-34FC72191268}"/>
              </a:ext>
            </a:extLst>
          </p:cNvPr>
          <p:cNvSpPr>
            <a:spLocks noGrp="1"/>
          </p:cNvSpPr>
          <p:nvPr>
            <p:ph type="subTitle" idx="1"/>
          </p:nvPr>
        </p:nvSpPr>
        <p:spPr/>
        <p:txBody>
          <a:bodyPr vert="horz" lIns="91440" tIns="45720" rIns="91440" bIns="45720" rtlCol="0" anchor="t">
            <a:normAutofit/>
          </a:bodyPr>
          <a:lstStyle/>
          <a:p>
            <a:r>
              <a:rPr lang="en-US" dirty="0"/>
              <a:t>Andrea Garraway</a:t>
            </a:r>
          </a:p>
          <a:p>
            <a:r>
              <a:rPr lang="en-US" dirty="0">
                <a:ea typeface="+mn-lt"/>
                <a:cs typeface="+mn-lt"/>
              </a:rPr>
              <a:t>COUC 714</a:t>
            </a:r>
            <a:endParaRPr lang="en-US" dirty="0"/>
          </a:p>
          <a:p>
            <a:r>
              <a:rPr lang="en-US" dirty="0">
                <a:cs typeface="Calibri"/>
              </a:rPr>
              <a:t>Liberty University </a:t>
            </a:r>
          </a:p>
        </p:txBody>
      </p:sp>
    </p:spTree>
    <p:extLst>
      <p:ext uri="{BB962C8B-B14F-4D97-AF65-F5344CB8AC3E}">
        <p14:creationId xmlns:p14="http://schemas.microsoft.com/office/powerpoint/2010/main" val="36323572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2" name="Group 11">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rgbClr val="595959"/>
            </a:solidFill>
            <a:ln>
              <a:noFill/>
            </a:ln>
          </p:spPr>
        </p:sp>
        <p:sp>
          <p:nvSpPr>
            <p:cNvPr id="15"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rgbClr val="262626"/>
            </a:solidFill>
            <a:ln>
              <a:noFill/>
            </a:ln>
          </p:spPr>
        </p:sp>
        <p:sp>
          <p:nvSpPr>
            <p:cNvPr id="16"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rgbClr val="404040"/>
            </a:solidFill>
            <a:ln>
              <a:noFill/>
            </a:ln>
          </p:spPr>
        </p:sp>
      </p:grpSp>
      <p:sp>
        <p:nvSpPr>
          <p:cNvPr id="2" name="Title 1">
            <a:extLst>
              <a:ext uri="{FF2B5EF4-FFF2-40B4-BE49-F238E27FC236}">
                <a16:creationId xmlns:a16="http://schemas.microsoft.com/office/drawing/2014/main" id="{73D326EE-E62C-3D45-A5DA-EFAC4FF3A370}"/>
              </a:ext>
            </a:extLst>
          </p:cNvPr>
          <p:cNvSpPr>
            <a:spLocks noGrp="1"/>
          </p:cNvSpPr>
          <p:nvPr>
            <p:ph type="title"/>
          </p:nvPr>
        </p:nvSpPr>
        <p:spPr>
          <a:xfrm>
            <a:off x="535020" y="685800"/>
            <a:ext cx="2780271" cy="5105400"/>
          </a:xfrm>
        </p:spPr>
        <p:txBody>
          <a:bodyPr>
            <a:normAutofit/>
          </a:bodyPr>
          <a:lstStyle/>
          <a:p>
            <a:r>
              <a:rPr lang="en-US" sz="4000">
                <a:solidFill>
                  <a:srgbClr val="FFFFFF"/>
                </a:solidFill>
              </a:rPr>
              <a:t> Three markers in assessing professional growth</a:t>
            </a:r>
          </a:p>
        </p:txBody>
      </p:sp>
      <p:graphicFrame>
        <p:nvGraphicFramePr>
          <p:cNvPr id="5" name="Content Placeholder 2">
            <a:extLst>
              <a:ext uri="{FF2B5EF4-FFF2-40B4-BE49-F238E27FC236}">
                <a16:creationId xmlns:a16="http://schemas.microsoft.com/office/drawing/2014/main" id="{73139A3B-C649-4D1C-B03D-346B34FF8D41}"/>
              </a:ext>
            </a:extLst>
          </p:cNvPr>
          <p:cNvGraphicFramePr>
            <a:graphicFrameLocks noGrp="1"/>
          </p:cNvGraphicFramePr>
          <p:nvPr>
            <p:ph idx="1"/>
            <p:extLst>
              <p:ext uri="{D42A27DB-BD31-4B8C-83A1-F6EECF244321}">
                <p14:modId xmlns:p14="http://schemas.microsoft.com/office/powerpoint/2010/main" val="4289403671"/>
              </p:ext>
            </p:extLst>
          </p:nvPr>
        </p:nvGraphicFramePr>
        <p:xfrm>
          <a:off x="5010150" y="328613"/>
          <a:ext cx="6492875" cy="60721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2596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3DD003-1390-4345-A6ED-B6137A6CF87A}"/>
              </a:ext>
            </a:extLst>
          </p:cNvPr>
          <p:cNvSpPr>
            <a:spLocks noGrp="1"/>
          </p:cNvSpPr>
          <p:nvPr>
            <p:ph idx="1"/>
          </p:nvPr>
        </p:nvSpPr>
        <p:spPr>
          <a:xfrm>
            <a:off x="838200" y="-1"/>
            <a:ext cx="10515600" cy="7186613"/>
          </a:xfrm>
        </p:spPr>
        <p:txBody>
          <a:bodyPr>
            <a:normAutofit fontScale="47500" lnSpcReduction="20000"/>
          </a:bodyPr>
          <a:lstStyle/>
          <a:p>
            <a:pPr fontAlgn="base"/>
            <a:r>
              <a:rPr lang="en-US" sz="3300" b="1" dirty="0">
                <a:latin typeface="inherit"/>
              </a:rPr>
              <a:t>Level 1.</a:t>
            </a:r>
            <a:r>
              <a:rPr lang="en-US" sz="3300" dirty="0">
                <a:latin typeface="inherit"/>
              </a:rPr>
              <a:t> These supervisees have limited training, or at least limited experience in the specific domain in which they are being supervised.</a:t>
            </a:r>
          </a:p>
          <a:p>
            <a:pPr fontAlgn="base"/>
            <a:r>
              <a:rPr lang="en-US" sz="3300" i="1" dirty="0">
                <a:latin typeface="inherit"/>
              </a:rPr>
              <a:t>Motivation:</a:t>
            </a:r>
            <a:r>
              <a:rPr lang="en-US" sz="3300" dirty="0">
                <a:latin typeface="inherit"/>
              </a:rPr>
              <a:t> Both motivation and anxiety are high; focused on acquiring skills. Want to know the “correct” or “best” approach with clients.</a:t>
            </a:r>
          </a:p>
          <a:p>
            <a:pPr fontAlgn="base"/>
            <a:r>
              <a:rPr lang="en-US" sz="3300" i="1" dirty="0">
                <a:latin typeface="inherit"/>
              </a:rPr>
              <a:t>Autonomy:</a:t>
            </a:r>
            <a:r>
              <a:rPr lang="en-US" sz="3300" dirty="0">
                <a:latin typeface="inherit"/>
              </a:rPr>
              <a:t> Dependent on supervisor. Needs structure, positive feedback, and little direct confrontation.</a:t>
            </a:r>
          </a:p>
          <a:p>
            <a:pPr fontAlgn="base"/>
            <a:r>
              <a:rPr lang="en-US" sz="3300" i="1" dirty="0">
                <a:latin typeface="inherit"/>
              </a:rPr>
              <a:t>Awareness:</a:t>
            </a:r>
            <a:r>
              <a:rPr lang="en-US" sz="3300" dirty="0">
                <a:latin typeface="inherit"/>
              </a:rPr>
              <a:t> High self-focus, but with limited self-awareness; apprehensive about evaluation.</a:t>
            </a:r>
          </a:p>
          <a:p>
            <a:pPr fontAlgn="base"/>
            <a:r>
              <a:rPr lang="en-US" sz="3300" b="1" dirty="0">
                <a:latin typeface="inherit"/>
              </a:rPr>
              <a:t>Level 2.</a:t>
            </a:r>
            <a:r>
              <a:rPr lang="en-US" sz="3300" dirty="0">
                <a:latin typeface="inherit"/>
              </a:rPr>
              <a:t> Supervisees at this level are “making the transition from being highly dependent, imitative, and unaware in responding to a highly structured, supportive, and largely instructional supervisory environment” (p. 64); usually after two to three semesters of practicum.</a:t>
            </a:r>
          </a:p>
          <a:p>
            <a:pPr fontAlgn="base"/>
            <a:r>
              <a:rPr lang="en-US" sz="3300" i="1" dirty="0">
                <a:latin typeface="inherit"/>
              </a:rPr>
              <a:t>Motivation:</a:t>
            </a:r>
            <a:r>
              <a:rPr lang="en-US" sz="3300" dirty="0">
                <a:latin typeface="inherit"/>
              </a:rPr>
              <a:t> Fluctuating, as the supervisee vacillates between being very confident to unconfident and confused.</a:t>
            </a:r>
          </a:p>
          <a:p>
            <a:pPr fontAlgn="base"/>
            <a:r>
              <a:rPr lang="en-US" sz="3300" i="1" dirty="0">
                <a:latin typeface="inherit"/>
              </a:rPr>
              <a:t>Autonomy:</a:t>
            </a:r>
            <a:r>
              <a:rPr lang="en-US" sz="3300" dirty="0">
                <a:latin typeface="inherit"/>
              </a:rPr>
              <a:t> Although functioning more independently, he or she experiences conflict between autonomy and dependency, much as an adolescent does. This can manifest as pronounced resistance to the supervisor.</a:t>
            </a:r>
          </a:p>
          <a:p>
            <a:pPr fontAlgn="base"/>
            <a:r>
              <a:rPr lang="en-US" sz="3300" i="1" dirty="0">
                <a:latin typeface="inherit"/>
              </a:rPr>
              <a:t>Awareness:</a:t>
            </a:r>
            <a:r>
              <a:rPr lang="en-US" sz="3300" dirty="0">
                <a:latin typeface="inherit"/>
              </a:rPr>
              <a:t> Greater ability to focus on and empathize with client. However, balance still is an issue. In this case, the problem can be veering into confusion and enmeshment with the client.</a:t>
            </a:r>
          </a:p>
          <a:p>
            <a:pPr fontAlgn="base"/>
            <a:r>
              <a:rPr lang="en-US" sz="3300" dirty="0">
                <a:latin typeface="inherit"/>
              </a:rPr>
              <a:t>Stoltenberg et al. note that this can be a turbulent stage and “supervision of the Level 2 therapist . . . [requires] considerable skill, flexibility, and perhaps a sense of humor” (p. 87).</a:t>
            </a:r>
          </a:p>
          <a:p>
            <a:pPr fontAlgn="base"/>
            <a:r>
              <a:rPr lang="en-US" sz="3300" b="1" dirty="0">
                <a:latin typeface="inherit"/>
              </a:rPr>
              <a:t>Level 3.</a:t>
            </a:r>
            <a:r>
              <a:rPr lang="en-US" sz="3300" dirty="0">
                <a:latin typeface="inherit"/>
              </a:rPr>
              <a:t> Supervisees at this level are focusing more on a personalized approach to practice and on using and understanding of “self” in therapy.</a:t>
            </a:r>
          </a:p>
          <a:p>
            <a:pPr fontAlgn="base"/>
            <a:r>
              <a:rPr lang="en-US" sz="3300" i="1" dirty="0">
                <a:latin typeface="inherit"/>
              </a:rPr>
              <a:t>Motivation.</a:t>
            </a:r>
            <a:r>
              <a:rPr lang="en-US" sz="3300" dirty="0">
                <a:latin typeface="inherit"/>
              </a:rPr>
              <a:t> Consistent; occasional doubts about one’s effectiveness will occur, but without being immobilizing.</a:t>
            </a:r>
          </a:p>
          <a:p>
            <a:pPr fontAlgn="base"/>
            <a:r>
              <a:rPr lang="en-US" sz="3300" i="1" dirty="0">
                <a:latin typeface="inherit"/>
              </a:rPr>
              <a:t>Autonomy:</a:t>
            </a:r>
            <a:r>
              <a:rPr lang="en-US" sz="3300" dirty="0">
                <a:latin typeface="inherit"/>
              </a:rPr>
              <a:t> A solid belief in one’s own professional judgment has developed as the supervisee moves into independent practice. Supervision tends to be collegial as differences between supervisor and supervisee expertise diminish.</a:t>
            </a:r>
          </a:p>
          <a:p>
            <a:pPr fontAlgn="base"/>
            <a:r>
              <a:rPr lang="en-US" sz="3300" i="1" dirty="0">
                <a:latin typeface="inherit"/>
              </a:rPr>
              <a:t>Awareness:</a:t>
            </a:r>
            <a:r>
              <a:rPr lang="en-US" sz="3300" dirty="0">
                <a:latin typeface="inherit"/>
              </a:rPr>
              <a:t> The supervisees return to being self-aware, but with a very different quality than at level 1. Supervisees at this level are able to remain focused on the client while also stepping back to attend to their own personal reactions to the client, and then to use this in decision making about the client.</a:t>
            </a:r>
          </a:p>
          <a:p>
            <a:pPr fontAlgn="base"/>
            <a:r>
              <a:rPr lang="en-US" sz="3300" b="1" dirty="0">
                <a:latin typeface="inherit"/>
              </a:rPr>
              <a:t>Level 3i (Integrated).</a:t>
            </a:r>
            <a:r>
              <a:rPr lang="en-US" sz="3300" dirty="0">
                <a:latin typeface="inherit"/>
              </a:rPr>
              <a:t> This level occurs as the supervisee reaches level 3 across multiple domains (e.g., treatment, assessment, conceptualization). The supervisee’s task is one of integrating across domains. It is characterized by a personalized approach to professional practice across domains and the ability to move easily across them. This supervisee has strong awareness of his or her strengths and weaknesses.</a:t>
            </a:r>
          </a:p>
          <a:p>
            <a:pPr marL="0" indent="0" algn="r">
              <a:buNone/>
            </a:pPr>
            <a:r>
              <a:rPr lang="en-US" dirty="0"/>
              <a:t>	Bernard &amp; Goodyear, 2013</a:t>
            </a:r>
          </a:p>
        </p:txBody>
      </p:sp>
    </p:spTree>
    <p:extLst>
      <p:ext uri="{BB962C8B-B14F-4D97-AF65-F5344CB8AC3E}">
        <p14:creationId xmlns:p14="http://schemas.microsoft.com/office/powerpoint/2010/main" val="4454715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59AE206-7EBA-4D33-8BC9-9D8158553F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9DEEC7FE-EC4C-044D-BD73-9D3DDBD72E28}"/>
              </a:ext>
            </a:extLst>
          </p:cNvPr>
          <p:cNvSpPr>
            <a:spLocks noGrp="1"/>
          </p:cNvSpPr>
          <p:nvPr>
            <p:ph type="ctrTitle"/>
          </p:nvPr>
        </p:nvSpPr>
        <p:spPr>
          <a:xfrm>
            <a:off x="838199" y="4525347"/>
            <a:ext cx="6801321" cy="1737360"/>
          </a:xfrm>
        </p:spPr>
        <p:txBody>
          <a:bodyPr anchor="ctr">
            <a:normAutofit/>
          </a:bodyPr>
          <a:lstStyle/>
          <a:p>
            <a:pPr algn="r"/>
            <a:r>
              <a:rPr lang="en-US" altLang="en-US" sz="4700" b="1">
                <a:latin typeface="inherit"/>
              </a:rPr>
              <a:t>Supervisee Characteristics and Supervisor Behavior</a:t>
            </a:r>
            <a:endParaRPr lang="en-US" sz="4700"/>
          </a:p>
        </p:txBody>
      </p:sp>
      <p:sp>
        <p:nvSpPr>
          <p:cNvPr id="3" name="Subtitle 2">
            <a:extLst>
              <a:ext uri="{FF2B5EF4-FFF2-40B4-BE49-F238E27FC236}">
                <a16:creationId xmlns:a16="http://schemas.microsoft.com/office/drawing/2014/main" id="{2AD193C0-AC60-EA4E-B446-508FFC29A957}"/>
              </a:ext>
            </a:extLst>
          </p:cNvPr>
          <p:cNvSpPr>
            <a:spLocks noGrp="1"/>
          </p:cNvSpPr>
          <p:nvPr>
            <p:ph type="subTitle" idx="1"/>
          </p:nvPr>
        </p:nvSpPr>
        <p:spPr>
          <a:xfrm>
            <a:off x="7961258" y="4525347"/>
            <a:ext cx="3258675" cy="1737360"/>
          </a:xfrm>
        </p:spPr>
        <p:txBody>
          <a:bodyPr anchor="ctr">
            <a:normAutofit/>
          </a:bodyPr>
          <a:lstStyle/>
          <a:p>
            <a:pPr algn="l"/>
            <a:r>
              <a:rPr lang="en-US" dirty="0"/>
              <a:t>Exercise </a:t>
            </a:r>
            <a:endParaRPr lang="en-US"/>
          </a:p>
        </p:txBody>
      </p:sp>
      <p:sp>
        <p:nvSpPr>
          <p:cNvPr id="10" name="Oval 9">
            <a:extLst>
              <a:ext uri="{FF2B5EF4-FFF2-40B4-BE49-F238E27FC236}">
                <a16:creationId xmlns:a16="http://schemas.microsoft.com/office/drawing/2014/main" id="{6437D937-A7F1-4011-92B4-328E5BE1B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8567" y="620480"/>
            <a:ext cx="2243800" cy="2243796"/>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B672F332-AF08-46C6-94F0-77684310D7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95001" y="2466604"/>
            <a:ext cx="962395" cy="96239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34244EF8-D73A-40E1-BE73-D46E6B4B04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25829" y="2327988"/>
            <a:ext cx="293695" cy="29369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AB84D7E8-4ECB-42D7-ADBF-01689B0F24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2113" y="0"/>
            <a:ext cx="5699887" cy="4059244"/>
          </a:xfrm>
          <a:custGeom>
            <a:avLst/>
            <a:gdLst>
              <a:gd name="connsiteX0" fmla="*/ 0 w 5699887"/>
              <a:gd name="connsiteY0" fmla="*/ 0 h 4059244"/>
              <a:gd name="connsiteX1" fmla="*/ 5699887 w 5699887"/>
              <a:gd name="connsiteY1" fmla="*/ 0 h 4059244"/>
              <a:gd name="connsiteX2" fmla="*/ 5699887 w 5699887"/>
              <a:gd name="connsiteY2" fmla="*/ 3944096 h 4059244"/>
              <a:gd name="connsiteX3" fmla="*/ 5525775 w 5699887"/>
              <a:gd name="connsiteY3" fmla="*/ 3980429 h 4059244"/>
              <a:gd name="connsiteX4" fmla="*/ 4663256 w 5699887"/>
              <a:gd name="connsiteY4" fmla="*/ 4059244 h 4059244"/>
              <a:gd name="connsiteX5" fmla="*/ 8566 w 5699887"/>
              <a:gd name="connsiteY5" fmla="*/ 67422 h 40592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99887" h="4059244">
                <a:moveTo>
                  <a:pt x="0" y="0"/>
                </a:moveTo>
                <a:lnTo>
                  <a:pt x="5699887" y="0"/>
                </a:lnTo>
                <a:lnTo>
                  <a:pt x="5699887" y="3944096"/>
                </a:lnTo>
                <a:lnTo>
                  <a:pt x="5525775" y="3980429"/>
                </a:lnTo>
                <a:cubicBezTo>
                  <a:pt x="5246154" y="4032190"/>
                  <a:pt x="4957865" y="4059244"/>
                  <a:pt x="4663256" y="4059244"/>
                </a:cubicBezTo>
                <a:cubicBezTo>
                  <a:pt x="2306390" y="4059244"/>
                  <a:pt x="353936" y="2327747"/>
                  <a:pt x="8566" y="67422"/>
                </a:cubicBez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18" name="Straight Connector 17">
            <a:extLst>
              <a:ext uri="{FF2B5EF4-FFF2-40B4-BE49-F238E27FC236}">
                <a16:creationId xmlns:a16="http://schemas.microsoft.com/office/drawing/2014/main" id="{9E8E38ED-369A-44C2-B635-0BED0E48A6E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800392" y="4525347"/>
            <a:ext cx="0" cy="1737360"/>
          </a:xfrm>
          <a:prstGeom prst="line">
            <a:avLst/>
          </a:prstGeom>
          <a:ln w="19050" cap="sq">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7368937"/>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6CE85F-F756-1C47-AC40-3EBF9D933319}"/>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Growth Areas (8)</a:t>
            </a:r>
          </a:p>
        </p:txBody>
      </p:sp>
      <p:cxnSp>
        <p:nvCxnSpPr>
          <p:cNvPr id="10"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E5436209-C464-2548-BB42-3CC088DF37E1}"/>
              </a:ext>
            </a:extLst>
          </p:cNvPr>
          <p:cNvSpPr>
            <a:spLocks noGrp="1"/>
          </p:cNvSpPr>
          <p:nvPr>
            <p:ph idx="1"/>
          </p:nvPr>
        </p:nvSpPr>
        <p:spPr>
          <a:xfrm>
            <a:off x="4976031" y="963876"/>
            <a:ext cx="6377769" cy="6217920"/>
          </a:xfrm>
        </p:spPr>
        <p:txBody>
          <a:bodyPr anchor="ctr">
            <a:normAutofit fontScale="55000" lnSpcReduction="20000"/>
          </a:bodyPr>
          <a:lstStyle/>
          <a:p>
            <a:pPr fontAlgn="base"/>
            <a:r>
              <a:rPr lang="en-US" sz="3200" i="1" dirty="0"/>
              <a:t>Intervention skills competence—</a:t>
            </a:r>
            <a:r>
              <a:rPr lang="en-US" sz="3200" dirty="0"/>
              <a:t>confidence and ability to carry out therapeutic interventions</a:t>
            </a:r>
          </a:p>
          <a:p>
            <a:pPr fontAlgn="base"/>
            <a:r>
              <a:rPr lang="en-US" sz="3200" i="1" dirty="0"/>
              <a:t>Assessment techniques—</a:t>
            </a:r>
            <a:r>
              <a:rPr lang="en-US" sz="3200" dirty="0"/>
              <a:t>confidence and ability to conduct psychological assessments</a:t>
            </a:r>
          </a:p>
          <a:p>
            <a:pPr fontAlgn="base"/>
            <a:r>
              <a:rPr lang="en-US" sz="3200" i="1" dirty="0"/>
              <a:t>Interpersonal assessment—</a:t>
            </a:r>
            <a:r>
              <a:rPr lang="en-US" sz="3200" dirty="0"/>
              <a:t>extends beyond the formal assessment period and includes the use of self in conceptualizing client problems; its nature varies according to theoretical orientation</a:t>
            </a:r>
          </a:p>
          <a:p>
            <a:pPr fontAlgn="base"/>
            <a:r>
              <a:rPr lang="en-US" sz="3200" i="1" dirty="0"/>
              <a:t>Client conceptualization—</a:t>
            </a:r>
            <a:r>
              <a:rPr lang="en-US" sz="3200" dirty="0"/>
              <a:t>diagnosis, but also pertains to the therapist’s understanding of how the client’s circumstances, history, and characteristics affect his or her functioning</a:t>
            </a:r>
          </a:p>
          <a:p>
            <a:pPr fontAlgn="base"/>
            <a:r>
              <a:rPr lang="en-US" sz="3200" i="1" dirty="0"/>
              <a:t>Individual differences—</a:t>
            </a:r>
            <a:r>
              <a:rPr lang="en-US" sz="3200" dirty="0"/>
              <a:t>an understanding of ethnic and cultural influences on individuals</a:t>
            </a:r>
          </a:p>
          <a:p>
            <a:pPr fontAlgn="base"/>
            <a:r>
              <a:rPr lang="en-US" sz="3200" i="1" dirty="0"/>
              <a:t>Theoretical orientation—</a:t>
            </a:r>
            <a:r>
              <a:rPr lang="en-US" sz="3200" dirty="0"/>
              <a:t>pertains to the level of complexity and sophistication of the therapist’s understanding of theory</a:t>
            </a:r>
          </a:p>
          <a:p>
            <a:pPr fontAlgn="base"/>
            <a:r>
              <a:rPr lang="en-US" sz="3200" i="1" dirty="0"/>
              <a:t>Treatment plans and goals—</a:t>
            </a:r>
            <a:r>
              <a:rPr lang="en-US" sz="3200" dirty="0"/>
              <a:t>how the therapist plans to organize his or her efforts in working with clients</a:t>
            </a:r>
          </a:p>
          <a:p>
            <a:pPr fontAlgn="base"/>
            <a:r>
              <a:rPr lang="en-US" sz="3200" i="1" dirty="0"/>
              <a:t>Professional ethics—</a:t>
            </a:r>
            <a:r>
              <a:rPr lang="en-US" sz="3200" dirty="0"/>
              <a:t>how professional ethics intertwine with personal ethics</a:t>
            </a:r>
          </a:p>
          <a:p>
            <a:pPr marL="0" indent="0">
              <a:buNone/>
            </a:pPr>
            <a:endParaRPr lang="en-US" sz="1300" dirty="0"/>
          </a:p>
          <a:p>
            <a:pPr marL="0" indent="0">
              <a:buNone/>
            </a:pPr>
            <a:endParaRPr lang="en-US" sz="1300" dirty="0"/>
          </a:p>
          <a:p>
            <a:pPr marL="0" indent="0">
              <a:buNone/>
            </a:pPr>
            <a:endParaRPr lang="en-US" sz="1300" dirty="0"/>
          </a:p>
          <a:p>
            <a:pPr marL="0" indent="0" algn="r">
              <a:buNone/>
            </a:pPr>
            <a:r>
              <a:rPr lang="en-US" sz="1300" dirty="0"/>
              <a:t>Bernard &amp; Goodyear, 2013</a:t>
            </a:r>
          </a:p>
        </p:txBody>
      </p:sp>
    </p:spTree>
    <p:extLst>
      <p:ext uri="{BB962C8B-B14F-4D97-AF65-F5344CB8AC3E}">
        <p14:creationId xmlns:p14="http://schemas.microsoft.com/office/powerpoint/2010/main" val="15871000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CC991-0804-B247-B6D5-EF986479BF18}"/>
              </a:ext>
            </a:extLst>
          </p:cNvPr>
          <p:cNvSpPr>
            <a:spLocks noGrp="1"/>
          </p:cNvSpPr>
          <p:nvPr>
            <p:ph type="title"/>
          </p:nvPr>
        </p:nvSpPr>
        <p:spPr>
          <a:xfrm>
            <a:off x="838200" y="365125"/>
            <a:ext cx="10515600" cy="1325563"/>
          </a:xfrm>
        </p:spPr>
        <p:txBody>
          <a:bodyPr>
            <a:normAutofit/>
          </a:bodyPr>
          <a:lstStyle/>
          <a:p>
            <a:r>
              <a:rPr lang="en-US"/>
              <a:t>Drawbacks</a:t>
            </a:r>
            <a:endParaRPr lang="en-US" dirty="0"/>
          </a:p>
        </p:txBody>
      </p:sp>
      <p:graphicFrame>
        <p:nvGraphicFramePr>
          <p:cNvPr id="5" name="Content Placeholder 2">
            <a:extLst>
              <a:ext uri="{FF2B5EF4-FFF2-40B4-BE49-F238E27FC236}">
                <a16:creationId xmlns:a16="http://schemas.microsoft.com/office/drawing/2014/main" id="{9194F12F-A477-406E-A389-888FC3E34107}"/>
              </a:ext>
            </a:extLst>
          </p:cNvPr>
          <p:cNvGraphicFramePr>
            <a:graphicFrameLocks noGrp="1"/>
          </p:cNvGraphicFramePr>
          <p:nvPr>
            <p:ph idx="1"/>
            <p:extLst>
              <p:ext uri="{D42A27DB-BD31-4B8C-83A1-F6EECF244321}">
                <p14:modId xmlns:p14="http://schemas.microsoft.com/office/powerpoint/2010/main" val="420597707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193266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D4DDE248-E728-A140-BD84-3B0C05F7748E}"/>
              </a:ext>
            </a:extLst>
          </p:cNvPr>
          <p:cNvSpPr>
            <a:spLocks noGrp="1"/>
          </p:cNvSpPr>
          <p:nvPr>
            <p:ph type="title"/>
          </p:nvPr>
        </p:nvSpPr>
        <p:spPr>
          <a:xfrm>
            <a:off x="863029" y="1012004"/>
            <a:ext cx="3416158" cy="4795408"/>
          </a:xfrm>
        </p:spPr>
        <p:txBody>
          <a:bodyPr>
            <a:normAutofit/>
          </a:bodyPr>
          <a:lstStyle/>
          <a:p>
            <a:r>
              <a:rPr lang="en-US">
                <a:solidFill>
                  <a:srgbClr val="FFFFFF"/>
                </a:solidFill>
              </a:rPr>
              <a:t>Recap</a:t>
            </a:r>
          </a:p>
        </p:txBody>
      </p:sp>
      <p:graphicFrame>
        <p:nvGraphicFramePr>
          <p:cNvPr id="5" name="Content Placeholder 2">
            <a:extLst>
              <a:ext uri="{FF2B5EF4-FFF2-40B4-BE49-F238E27FC236}">
                <a16:creationId xmlns:a16="http://schemas.microsoft.com/office/drawing/2014/main" id="{19F12DF1-BF0D-4AF8-B99C-690D61ACDF88}"/>
              </a:ext>
            </a:extLst>
          </p:cNvPr>
          <p:cNvGraphicFramePr>
            <a:graphicFrameLocks noGrp="1"/>
          </p:cNvGraphicFramePr>
          <p:nvPr>
            <p:ph idx="1"/>
            <p:extLst>
              <p:ext uri="{D42A27DB-BD31-4B8C-83A1-F6EECF244321}">
                <p14:modId xmlns:p14="http://schemas.microsoft.com/office/powerpoint/2010/main" val="2630758572"/>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51377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A740BC-A0AA-45E0-B899-2AE9C6FE1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13121" y="-2"/>
            <a:ext cx="6278879" cy="6858002"/>
          </a:xfrm>
          <a:custGeom>
            <a:avLst/>
            <a:gdLst>
              <a:gd name="connsiteX0" fmla="*/ 45572 w 6278879"/>
              <a:gd name="connsiteY0" fmla="*/ 0 h 6858002"/>
              <a:gd name="connsiteX1" fmla="*/ 6278879 w 6278879"/>
              <a:gd name="connsiteY1" fmla="*/ 0 h 6858002"/>
              <a:gd name="connsiteX2" fmla="*/ 6278879 w 6278879"/>
              <a:gd name="connsiteY2" fmla="*/ 6858002 h 6858002"/>
              <a:gd name="connsiteX3" fmla="*/ 3292308 w 6278879"/>
              <a:gd name="connsiteY3" fmla="*/ 6858002 h 6858002"/>
              <a:gd name="connsiteX4" fmla="*/ 3181526 w 6278879"/>
              <a:gd name="connsiteY4" fmla="*/ 6786982 h 6858002"/>
              <a:gd name="connsiteX5" fmla="*/ 0 w 6278879"/>
              <a:gd name="connsiteY5" fmla="*/ 803254 h 6858002"/>
              <a:gd name="connsiteX6" fmla="*/ 37255 w 6278879"/>
              <a:gd name="connsiteY6" fmla="*/ 65447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78879" h="6858002">
                <a:moveTo>
                  <a:pt x="45572" y="0"/>
                </a:moveTo>
                <a:lnTo>
                  <a:pt x="6278879" y="0"/>
                </a:lnTo>
                <a:lnTo>
                  <a:pt x="6278879" y="6858002"/>
                </a:lnTo>
                <a:lnTo>
                  <a:pt x="3292308" y="6858002"/>
                </a:lnTo>
                <a:lnTo>
                  <a:pt x="3181526" y="6786982"/>
                </a:lnTo>
                <a:cubicBezTo>
                  <a:pt x="1262021" y="5490191"/>
                  <a:pt x="0" y="3294103"/>
                  <a:pt x="0" y="803254"/>
                </a:cubicBezTo>
                <a:cubicBezTo>
                  <a:pt x="0" y="554169"/>
                  <a:pt x="12620" y="308032"/>
                  <a:pt x="37255" y="65447"/>
                </a:cubicBez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2587954D-2E9D-6A47-AD20-B45D279EE2DC}"/>
              </a:ext>
            </a:extLst>
          </p:cNvPr>
          <p:cNvSpPr>
            <a:spLocks noGrp="1"/>
          </p:cNvSpPr>
          <p:nvPr>
            <p:ph type="title"/>
          </p:nvPr>
        </p:nvSpPr>
        <p:spPr>
          <a:xfrm>
            <a:off x="655320" y="365125"/>
            <a:ext cx="9013052" cy="1623312"/>
          </a:xfrm>
        </p:spPr>
        <p:txBody>
          <a:bodyPr anchor="b">
            <a:normAutofit/>
          </a:bodyPr>
          <a:lstStyle/>
          <a:p>
            <a:r>
              <a:rPr lang="en-US" sz="4000"/>
              <a:t>Reference </a:t>
            </a:r>
          </a:p>
        </p:txBody>
      </p:sp>
      <p:cxnSp>
        <p:nvCxnSpPr>
          <p:cNvPr id="10" name="Straight Arrow Connector 9">
            <a:extLst>
              <a:ext uri="{FF2B5EF4-FFF2-40B4-BE49-F238E27FC236}">
                <a16:creationId xmlns:a16="http://schemas.microsoft.com/office/drawing/2014/main" id="{B874EF51-C858-4BB9-97C3-D1775578712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63661" y="2316480"/>
            <a:ext cx="8229600" cy="0"/>
          </a:xfrm>
          <a:prstGeom prst="straightConnector1">
            <a:avLst/>
          </a:prstGeom>
          <a:ln w="19050" cap="sq">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F65A37B3-7ACD-D24D-9B35-611441578917}"/>
              </a:ext>
            </a:extLst>
          </p:cNvPr>
          <p:cNvSpPr>
            <a:spLocks noGrp="1"/>
          </p:cNvSpPr>
          <p:nvPr>
            <p:ph idx="1"/>
          </p:nvPr>
        </p:nvSpPr>
        <p:spPr>
          <a:xfrm>
            <a:off x="655320" y="2644518"/>
            <a:ext cx="9013052" cy="3327251"/>
          </a:xfrm>
        </p:spPr>
        <p:txBody>
          <a:bodyPr>
            <a:normAutofit/>
          </a:bodyPr>
          <a:lstStyle/>
          <a:p>
            <a:pPr marL="457200" indent="-457200">
              <a:spcBef>
                <a:spcPts val="0"/>
              </a:spcBef>
              <a:buClr>
                <a:srgbClr val="9CB084"/>
              </a:buClr>
              <a:buNone/>
              <a:defRPr/>
            </a:pPr>
            <a:r>
              <a:rPr lang="en-US" sz="2000"/>
              <a:t>Bernard, J. M., &amp; Goodyear, R. K. (2013). </a:t>
            </a:r>
            <a:r>
              <a:rPr lang="en-US" sz="2000" i="1"/>
              <a:t>Fundamentals of clinical supervision </a:t>
            </a:r>
            <a:r>
              <a:rPr lang="en-US" sz="2000"/>
              <a:t>(5</a:t>
            </a:r>
            <a:r>
              <a:rPr lang="en-US" sz="2000" baseline="30000"/>
              <a:t>th</a:t>
            </a:r>
            <a:r>
              <a:rPr lang="en-US" sz="2000"/>
              <a:t> ed.) Boston, MA: Allyn &amp; Bacon. </a:t>
            </a:r>
          </a:p>
          <a:p>
            <a:pPr marL="457200" indent="-457200">
              <a:spcBef>
                <a:spcPts val="0"/>
              </a:spcBef>
              <a:buClr>
                <a:srgbClr val="9CB084"/>
              </a:buClr>
              <a:buNone/>
              <a:defRPr/>
            </a:pPr>
            <a:r>
              <a:rPr lang="en-US" sz="2000">
                <a:ea typeface="Times New Roman"/>
                <a:cs typeface="Times New Roman"/>
              </a:rPr>
              <a:t>Stoltenberg, C. D. (1981). Approaching supervision from a developmental perspective: The counselor complexity model. </a:t>
            </a:r>
            <a:r>
              <a:rPr lang="en-US" sz="2000" i="1">
                <a:ea typeface="Times New Roman"/>
                <a:cs typeface="Times New Roman"/>
              </a:rPr>
              <a:t>Journal of Counseling Psychology, 28</a:t>
            </a:r>
            <a:r>
              <a:rPr lang="en-US" sz="2000">
                <a:ea typeface="Times New Roman"/>
                <a:cs typeface="Times New Roman"/>
              </a:rPr>
              <a:t>, 59-65. </a:t>
            </a:r>
          </a:p>
          <a:p>
            <a:pPr marL="457200" indent="-457200">
              <a:spcBef>
                <a:spcPts val="0"/>
              </a:spcBef>
              <a:buClr>
                <a:srgbClr val="9CB084"/>
              </a:buClr>
              <a:buNone/>
              <a:defRPr/>
            </a:pPr>
            <a:r>
              <a:rPr lang="en-US" sz="2000">
                <a:ea typeface="Times New Roman"/>
                <a:cs typeface="Times New Roman"/>
              </a:rPr>
              <a:t>Stoltenberg, C. D., &amp; Delworth, U. (1987). Supervising counselors and therapists. San Francisco, CA: Jossey-Bass. </a:t>
            </a:r>
          </a:p>
          <a:p>
            <a:pPr marL="457200" indent="-457200">
              <a:spcBef>
                <a:spcPct val="0"/>
              </a:spcBef>
              <a:buClr>
                <a:srgbClr val="9CB084"/>
              </a:buClr>
              <a:buNone/>
              <a:defRPr/>
            </a:pPr>
            <a:r>
              <a:rPr lang="en-US" altLang="en-US" sz="2000">
                <a:cs typeface="Times New Roman" panose="02020603050405020304" pitchFamily="18" charset="0"/>
              </a:rPr>
              <a:t>Stoltenberg, C. D., McNeill, B., &amp; Delworth, U. (1998). IDM supervision: An integrated developmental model for supervising counselors and therapists. San Francisco, CA: Jossey-Bass. </a:t>
            </a:r>
          </a:p>
          <a:p>
            <a:endParaRPr lang="en-US" sz="2000"/>
          </a:p>
        </p:txBody>
      </p:sp>
    </p:spTree>
    <p:extLst>
      <p:ext uri="{BB962C8B-B14F-4D97-AF65-F5344CB8AC3E}">
        <p14:creationId xmlns:p14="http://schemas.microsoft.com/office/powerpoint/2010/main" val="48474911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636FE8C-4AA3-A841-B8CA-1037024EC1B4}"/>
              </a:ext>
            </a:extLst>
          </p:cNvPr>
          <p:cNvSpPr>
            <a:spLocks noGrp="1"/>
          </p:cNvSpPr>
          <p:nvPr>
            <p:ph type="title"/>
          </p:nvPr>
        </p:nvSpPr>
        <p:spPr>
          <a:xfrm>
            <a:off x="838200" y="963877"/>
            <a:ext cx="3494362" cy="4930246"/>
          </a:xfrm>
        </p:spPr>
        <p:txBody>
          <a:bodyPr>
            <a:normAutofit/>
          </a:bodyPr>
          <a:lstStyle/>
          <a:p>
            <a:pPr algn="r"/>
            <a:r>
              <a:rPr lang="en-US">
                <a:solidFill>
                  <a:schemeClr val="accent1"/>
                </a:solidFill>
              </a:rPr>
              <a:t>Learning objectives</a:t>
            </a:r>
          </a:p>
        </p:txBody>
      </p:sp>
      <p:cxnSp>
        <p:nvCxnSpPr>
          <p:cNvPr id="15" name="Straight Connector 9">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8BDC658-1737-E941-9954-4A34B84A12A9}"/>
              </a:ext>
            </a:extLst>
          </p:cNvPr>
          <p:cNvSpPr>
            <a:spLocks noGrp="1"/>
          </p:cNvSpPr>
          <p:nvPr>
            <p:ph idx="1"/>
          </p:nvPr>
        </p:nvSpPr>
        <p:spPr>
          <a:xfrm>
            <a:off x="4976031" y="963877"/>
            <a:ext cx="6377769" cy="4930246"/>
          </a:xfrm>
        </p:spPr>
        <p:txBody>
          <a:bodyPr anchor="ctr">
            <a:normAutofit/>
          </a:bodyPr>
          <a:lstStyle/>
          <a:p>
            <a:r>
              <a:rPr lang="en-US" dirty="0"/>
              <a:t>The goal is to enhance the foundation of supervisory competence </a:t>
            </a:r>
          </a:p>
          <a:p>
            <a:r>
              <a:rPr lang="en-US" dirty="0"/>
              <a:t>Summarize </a:t>
            </a:r>
            <a:r>
              <a:rPr lang="en-US" i="1" dirty="0"/>
              <a:t>The Stoltenberg and </a:t>
            </a:r>
            <a:r>
              <a:rPr lang="en-US" i="1" dirty="0" err="1"/>
              <a:t>Delworth</a:t>
            </a:r>
            <a:r>
              <a:rPr lang="en-US" i="1" dirty="0"/>
              <a:t> m</a:t>
            </a:r>
            <a:r>
              <a:rPr lang="en-US" dirty="0"/>
              <a:t>odel</a:t>
            </a:r>
          </a:p>
          <a:p>
            <a:r>
              <a:rPr lang="en-US" dirty="0"/>
              <a:t>Elevate our theoretical knowledge base and encourage the pursue further investigate in order to identify personal supervisory orientation. </a:t>
            </a:r>
          </a:p>
        </p:txBody>
      </p:sp>
    </p:spTree>
    <p:extLst>
      <p:ext uri="{BB962C8B-B14F-4D97-AF65-F5344CB8AC3E}">
        <p14:creationId xmlns:p14="http://schemas.microsoft.com/office/powerpoint/2010/main" val="42075433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B38F6E9-60AB-9E49-BF4A-CEB271AB8F61}"/>
              </a:ext>
            </a:extLst>
          </p:cNvPr>
          <p:cNvSpPr>
            <a:spLocks noGrp="1"/>
          </p:cNvSpPr>
          <p:nvPr>
            <p:ph type="title"/>
          </p:nvPr>
        </p:nvSpPr>
        <p:spPr>
          <a:xfrm>
            <a:off x="1179226" y="826680"/>
            <a:ext cx="9833548" cy="1325563"/>
          </a:xfrm>
        </p:spPr>
        <p:txBody>
          <a:bodyPr>
            <a:normAutofit/>
          </a:bodyPr>
          <a:lstStyle/>
          <a:p>
            <a:pPr algn="ctr"/>
            <a:r>
              <a:rPr lang="en-US" sz="4000">
                <a:solidFill>
                  <a:srgbClr val="FFFFFF"/>
                </a:solidFill>
              </a:rPr>
              <a:t>Developmental model</a:t>
            </a:r>
          </a:p>
        </p:txBody>
      </p:sp>
      <p:sp>
        <p:nvSpPr>
          <p:cNvPr id="3" name="Content Placeholder 2">
            <a:extLst>
              <a:ext uri="{FF2B5EF4-FFF2-40B4-BE49-F238E27FC236}">
                <a16:creationId xmlns:a16="http://schemas.microsoft.com/office/drawing/2014/main" id="{A6B9A5E9-0627-0F41-9612-4DFC2D5C78C3}"/>
              </a:ext>
            </a:extLst>
          </p:cNvPr>
          <p:cNvSpPr>
            <a:spLocks noGrp="1"/>
          </p:cNvSpPr>
          <p:nvPr>
            <p:ph idx="1"/>
          </p:nvPr>
        </p:nvSpPr>
        <p:spPr>
          <a:xfrm>
            <a:off x="1179226" y="3092969"/>
            <a:ext cx="9833548" cy="3279255"/>
          </a:xfrm>
        </p:spPr>
        <p:txBody>
          <a:bodyPr>
            <a:normAutofit fontScale="47500" lnSpcReduction="20000"/>
          </a:bodyPr>
          <a:lstStyle/>
          <a:p>
            <a:r>
              <a:rPr lang="en-US" sz="5100" dirty="0">
                <a:solidFill>
                  <a:srgbClr val="000000"/>
                </a:solidFill>
              </a:rPr>
              <a:t>Clinical supervision is the construction of individualized learning plans for supervisees working with clients. </a:t>
            </a:r>
          </a:p>
          <a:p>
            <a:r>
              <a:rPr lang="en-US" sz="5100" dirty="0">
                <a:solidFill>
                  <a:srgbClr val="000000"/>
                </a:solidFill>
              </a:rPr>
              <a:t>The object of the developmental model is to identify new areas of growth and maximize the need for the life-long learning process. </a:t>
            </a:r>
          </a:p>
          <a:p>
            <a:r>
              <a:rPr lang="en-US" sz="5100" dirty="0">
                <a:solidFill>
                  <a:srgbClr val="000000"/>
                </a:solidFill>
              </a:rPr>
              <a:t>Developmental models of supervision define progressive stages of supervisee development from novice to expert. </a:t>
            </a:r>
          </a:p>
          <a:p>
            <a:r>
              <a:rPr lang="en-US" sz="5100" dirty="0">
                <a:solidFill>
                  <a:srgbClr val="000000"/>
                </a:solidFill>
              </a:rPr>
              <a:t>This evolutionary process, appeared to be of a scientific basis, as studies revealed both the behavior of supervisors and supervisees are growing as experiences are gained. </a:t>
            </a:r>
            <a:r>
              <a:rPr lang="en-US" sz="4200" dirty="0">
                <a:solidFill>
                  <a:srgbClr val="000000"/>
                </a:solidFill>
              </a:rPr>
              <a:t>	</a:t>
            </a:r>
          </a:p>
          <a:p>
            <a:pPr marL="0" indent="0">
              <a:buNone/>
            </a:pPr>
            <a:endParaRPr lang="en-US" sz="1600" dirty="0">
              <a:solidFill>
                <a:srgbClr val="000000"/>
              </a:solidFill>
            </a:endParaRPr>
          </a:p>
          <a:p>
            <a:pPr marL="0" indent="0" algn="r">
              <a:buNone/>
            </a:pPr>
            <a:r>
              <a:rPr lang="en-US" sz="1600" dirty="0">
                <a:solidFill>
                  <a:srgbClr val="000000"/>
                </a:solidFill>
              </a:rPr>
              <a:t>(Bernard &amp; Goodyear, 2013)</a:t>
            </a:r>
          </a:p>
          <a:p>
            <a:endParaRPr lang="en-US" sz="1600" dirty="0">
              <a:solidFill>
                <a:srgbClr val="000000"/>
              </a:solidFill>
            </a:endParaRPr>
          </a:p>
        </p:txBody>
      </p:sp>
    </p:spTree>
    <p:extLst>
      <p:ext uri="{BB962C8B-B14F-4D97-AF65-F5344CB8AC3E}">
        <p14:creationId xmlns:p14="http://schemas.microsoft.com/office/powerpoint/2010/main" val="37097025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5FC887C6-3AD1-0641-BCC2-F51EB750CF04}"/>
              </a:ext>
            </a:extLst>
          </p:cNvPr>
          <p:cNvSpPr>
            <a:spLocks noGrp="1"/>
          </p:cNvSpPr>
          <p:nvPr>
            <p:ph type="title"/>
          </p:nvPr>
        </p:nvSpPr>
        <p:spPr>
          <a:xfrm>
            <a:off x="863029" y="1012004"/>
            <a:ext cx="3416158" cy="4795408"/>
          </a:xfrm>
        </p:spPr>
        <p:txBody>
          <a:bodyPr>
            <a:normAutofit/>
          </a:bodyPr>
          <a:lstStyle/>
          <a:p>
            <a:r>
              <a:rPr lang="en-US">
                <a:solidFill>
                  <a:srgbClr val="FFFFFF"/>
                </a:solidFill>
              </a:rPr>
              <a:t>Historical data  </a:t>
            </a:r>
          </a:p>
        </p:txBody>
      </p:sp>
      <p:graphicFrame>
        <p:nvGraphicFramePr>
          <p:cNvPr id="5" name="Content Placeholder 2">
            <a:extLst>
              <a:ext uri="{FF2B5EF4-FFF2-40B4-BE49-F238E27FC236}">
                <a16:creationId xmlns:a16="http://schemas.microsoft.com/office/drawing/2014/main" id="{F395FA6D-2AC0-4589-B0F9-A3E449CE41D1}"/>
              </a:ext>
            </a:extLst>
          </p:cNvPr>
          <p:cNvGraphicFramePr>
            <a:graphicFrameLocks noGrp="1"/>
          </p:cNvGraphicFramePr>
          <p:nvPr>
            <p:ph idx="1"/>
            <p:extLst>
              <p:ext uri="{D42A27DB-BD31-4B8C-83A1-F6EECF244321}">
                <p14:modId xmlns:p14="http://schemas.microsoft.com/office/powerpoint/2010/main" val="156134660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547146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57824E8E-CE16-BC43-BF44-B7A73C522BA5}"/>
              </a:ext>
            </a:extLst>
          </p:cNvPr>
          <p:cNvSpPr>
            <a:spLocks noGrp="1"/>
          </p:cNvSpPr>
          <p:nvPr>
            <p:ph type="title"/>
          </p:nvPr>
        </p:nvSpPr>
        <p:spPr>
          <a:xfrm>
            <a:off x="640079" y="2053641"/>
            <a:ext cx="3669161" cy="2760098"/>
          </a:xfrm>
        </p:spPr>
        <p:txBody>
          <a:bodyPr>
            <a:normAutofit/>
          </a:bodyPr>
          <a:lstStyle/>
          <a:p>
            <a:r>
              <a:rPr lang="en-US">
                <a:solidFill>
                  <a:srgbClr val="FFFFFF"/>
                </a:solidFill>
              </a:rPr>
              <a:t>Stoltenberg and Delworth (1987)  </a:t>
            </a:r>
          </a:p>
        </p:txBody>
      </p:sp>
      <p:sp>
        <p:nvSpPr>
          <p:cNvPr id="3" name="Content Placeholder 2">
            <a:extLst>
              <a:ext uri="{FF2B5EF4-FFF2-40B4-BE49-F238E27FC236}">
                <a16:creationId xmlns:a16="http://schemas.microsoft.com/office/drawing/2014/main" id="{403FA632-CBAB-4B4D-86D8-F174D1F91CDE}"/>
              </a:ext>
            </a:extLst>
          </p:cNvPr>
          <p:cNvSpPr>
            <a:spLocks noGrp="1"/>
          </p:cNvSpPr>
          <p:nvPr>
            <p:ph idx="1"/>
          </p:nvPr>
        </p:nvSpPr>
        <p:spPr>
          <a:xfrm>
            <a:off x="6090574" y="801866"/>
            <a:ext cx="5306084" cy="5230634"/>
          </a:xfrm>
        </p:spPr>
        <p:txBody>
          <a:bodyPr anchor="ctr">
            <a:normAutofit/>
          </a:bodyPr>
          <a:lstStyle/>
          <a:p>
            <a:pPr marL="0" indent="0">
              <a:buNone/>
            </a:pPr>
            <a:endParaRPr lang="en-US" sz="2400" dirty="0">
              <a:solidFill>
                <a:srgbClr val="000000"/>
              </a:solidFill>
            </a:endParaRPr>
          </a:p>
          <a:p>
            <a:pPr marL="0" indent="0">
              <a:buNone/>
            </a:pPr>
            <a:r>
              <a:rPr lang="en-US" sz="2400" dirty="0">
                <a:solidFill>
                  <a:srgbClr val="000000"/>
                </a:solidFill>
              </a:rPr>
              <a:t>offers a comprehensive guide to supervising counselors and therapists in training called supervisees. The method (1) explain the needs and characteristics of trainees at each level; (2) outline procedures for assessing trainees in eight areas of growth, including interpersonal skills, treatment goals, and client evaluation; and (3) recommend how and when supervisors may intervene to help trainees handle sessions with clients.</a:t>
            </a:r>
          </a:p>
          <a:p>
            <a:pPr marL="0" indent="0">
              <a:buNone/>
            </a:pPr>
            <a:endParaRPr lang="en-US" sz="2400" dirty="0">
              <a:solidFill>
                <a:srgbClr val="000000"/>
              </a:solidFill>
            </a:endParaRPr>
          </a:p>
          <a:p>
            <a:pPr marL="0" indent="0" algn="r">
              <a:buNone/>
            </a:pPr>
            <a:r>
              <a:rPr lang="en-US" sz="1200" dirty="0">
                <a:solidFill>
                  <a:srgbClr val="000000"/>
                </a:solidFill>
              </a:rPr>
              <a:t>(Bernard &amp; Goodyear, 2013)</a:t>
            </a:r>
          </a:p>
          <a:p>
            <a:endParaRPr lang="en-US" sz="2400" dirty="0">
              <a:solidFill>
                <a:srgbClr val="000000"/>
              </a:solidFill>
            </a:endParaRPr>
          </a:p>
        </p:txBody>
      </p:sp>
    </p:spTree>
    <p:extLst>
      <p:ext uri="{BB962C8B-B14F-4D97-AF65-F5344CB8AC3E}">
        <p14:creationId xmlns:p14="http://schemas.microsoft.com/office/powerpoint/2010/main" val="375420391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B8402D3-F8F1-3249-B608-C8EA9A568CC2}"/>
              </a:ext>
            </a:extLst>
          </p:cNvPr>
          <p:cNvSpPr>
            <a:spLocks noGrp="1"/>
          </p:cNvSpPr>
          <p:nvPr>
            <p:ph type="title"/>
          </p:nvPr>
        </p:nvSpPr>
        <p:spPr>
          <a:xfrm>
            <a:off x="863029" y="1012004"/>
            <a:ext cx="3416158" cy="4795408"/>
          </a:xfrm>
        </p:spPr>
        <p:txBody>
          <a:bodyPr>
            <a:normAutofit/>
          </a:bodyPr>
          <a:lstStyle/>
          <a:p>
            <a:r>
              <a:rPr lang="en-US">
                <a:solidFill>
                  <a:srgbClr val="FFFFFF"/>
                </a:solidFill>
              </a:rPr>
              <a:t>Three levels of supervisees</a:t>
            </a:r>
          </a:p>
        </p:txBody>
      </p:sp>
      <p:graphicFrame>
        <p:nvGraphicFramePr>
          <p:cNvPr id="5" name="Content Placeholder 2">
            <a:extLst>
              <a:ext uri="{FF2B5EF4-FFF2-40B4-BE49-F238E27FC236}">
                <a16:creationId xmlns:a16="http://schemas.microsoft.com/office/drawing/2014/main" id="{B0E2996A-4C13-4FA1-9460-89BDBCA44E07}"/>
              </a:ext>
            </a:extLst>
          </p:cNvPr>
          <p:cNvGraphicFramePr>
            <a:graphicFrameLocks noGrp="1"/>
          </p:cNvGraphicFramePr>
          <p:nvPr>
            <p:ph idx="1"/>
            <p:extLst>
              <p:ext uri="{D42A27DB-BD31-4B8C-83A1-F6EECF244321}">
                <p14:modId xmlns:p14="http://schemas.microsoft.com/office/powerpoint/2010/main" val="3791955569"/>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9869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285A766-C584-3E42-BE8E-1771A7CBEA1C}"/>
              </a:ext>
            </a:extLst>
          </p:cNvPr>
          <p:cNvSpPr>
            <a:spLocks noGrp="1"/>
          </p:cNvSpPr>
          <p:nvPr>
            <p:ph type="title"/>
          </p:nvPr>
        </p:nvSpPr>
        <p:spPr>
          <a:xfrm>
            <a:off x="838200" y="631825"/>
            <a:ext cx="10515600" cy="1325563"/>
          </a:xfrm>
        </p:spPr>
        <p:txBody>
          <a:bodyPr>
            <a:normAutofit/>
          </a:bodyPr>
          <a:lstStyle/>
          <a:p>
            <a:r>
              <a:rPr lang="en-US" dirty="0"/>
              <a:t>Three supervisee stages(1-3)</a:t>
            </a:r>
          </a:p>
        </p:txBody>
      </p:sp>
      <p:sp>
        <p:nvSpPr>
          <p:cNvPr id="3" name="Content Placeholder 2">
            <a:extLst>
              <a:ext uri="{FF2B5EF4-FFF2-40B4-BE49-F238E27FC236}">
                <a16:creationId xmlns:a16="http://schemas.microsoft.com/office/drawing/2014/main" id="{EA99C6F0-516D-3D42-B79A-3AB6860BD830}"/>
              </a:ext>
            </a:extLst>
          </p:cNvPr>
          <p:cNvSpPr>
            <a:spLocks noGrp="1"/>
          </p:cNvSpPr>
          <p:nvPr>
            <p:ph idx="1"/>
          </p:nvPr>
        </p:nvSpPr>
        <p:spPr>
          <a:xfrm>
            <a:off x="838200" y="2057400"/>
            <a:ext cx="10515600" cy="3871762"/>
          </a:xfrm>
        </p:spPr>
        <p:txBody>
          <a:bodyPr>
            <a:normAutofit lnSpcReduction="10000"/>
          </a:bodyPr>
          <a:lstStyle/>
          <a:p>
            <a:r>
              <a:rPr lang="en-US" dirty="0" err="1"/>
              <a:t>Lvl</a:t>
            </a:r>
            <a:r>
              <a:rPr lang="en-US" dirty="0"/>
              <a:t> 1_Beginning_</a:t>
            </a:r>
            <a:r>
              <a:rPr lang="en-US" b="1" dirty="0"/>
              <a:t> Stagnation Stage.</a:t>
            </a:r>
            <a:r>
              <a:rPr lang="en-US" dirty="0"/>
              <a:t> Dependent (diagnose clients and establish plans for therapy), rigid, shallow, cognitively simple, black-and-white thinking and to lack insight into on impact on the supervisor or client. He or she also may experience counseling as uninteresting or dull (or “</a:t>
            </a:r>
            <a:r>
              <a:rPr lang="en-US" dirty="0" err="1"/>
              <a:t>stuckness</a:t>
            </a:r>
            <a:r>
              <a:rPr lang="en-US" dirty="0"/>
              <a:t>”) or as a blind spot concerning, neutrality or unawareness.</a:t>
            </a:r>
          </a:p>
          <a:p>
            <a:endParaRPr lang="en-US" sz="2400" dirty="0"/>
          </a:p>
          <a:p>
            <a:endParaRPr lang="en-US" sz="2400" dirty="0"/>
          </a:p>
          <a:p>
            <a:pPr marL="0" indent="0" algn="r">
              <a:buNone/>
            </a:pPr>
            <a:r>
              <a:rPr lang="en-US" sz="1200" dirty="0"/>
              <a:t>(Bernard &amp; Goodyear, 2013)</a:t>
            </a:r>
          </a:p>
          <a:p>
            <a:pPr marL="0" indent="0">
              <a:buNone/>
            </a:pPr>
            <a:r>
              <a:rPr lang="en-US" sz="2400" dirty="0"/>
              <a:t> </a:t>
            </a:r>
          </a:p>
        </p:txBody>
      </p:sp>
    </p:spTree>
    <p:extLst>
      <p:ext uri="{BB962C8B-B14F-4D97-AF65-F5344CB8AC3E}">
        <p14:creationId xmlns:p14="http://schemas.microsoft.com/office/powerpoint/2010/main" val="11984521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D8E47C-EB17-E841-9C9E-92B40DD7A5E8}"/>
              </a:ext>
            </a:extLst>
          </p:cNvPr>
          <p:cNvSpPr>
            <a:spLocks noGrp="1"/>
          </p:cNvSpPr>
          <p:nvPr>
            <p:ph type="title"/>
          </p:nvPr>
        </p:nvSpPr>
        <p:spPr>
          <a:xfrm>
            <a:off x="838200" y="631825"/>
            <a:ext cx="10515600" cy="1325563"/>
          </a:xfrm>
        </p:spPr>
        <p:txBody>
          <a:bodyPr>
            <a:normAutofit/>
          </a:bodyPr>
          <a:lstStyle/>
          <a:p>
            <a:r>
              <a:rPr lang="en-US"/>
              <a:t>Three supervisee stages (2-3)</a:t>
            </a:r>
            <a:endParaRPr lang="en-US" dirty="0"/>
          </a:p>
        </p:txBody>
      </p:sp>
      <p:sp>
        <p:nvSpPr>
          <p:cNvPr id="3" name="Content Placeholder 2">
            <a:extLst>
              <a:ext uri="{FF2B5EF4-FFF2-40B4-BE49-F238E27FC236}">
                <a16:creationId xmlns:a16="http://schemas.microsoft.com/office/drawing/2014/main" id="{AE5EB48C-6D05-2D4C-B8CA-92BBBE1DFDDE}"/>
              </a:ext>
            </a:extLst>
          </p:cNvPr>
          <p:cNvSpPr>
            <a:spLocks noGrp="1"/>
          </p:cNvSpPr>
          <p:nvPr>
            <p:ph idx="1"/>
          </p:nvPr>
        </p:nvSpPr>
        <p:spPr>
          <a:xfrm>
            <a:off x="838200" y="2057400"/>
            <a:ext cx="10515600" cy="3871762"/>
          </a:xfrm>
        </p:spPr>
        <p:txBody>
          <a:bodyPr>
            <a:normAutofit/>
          </a:bodyPr>
          <a:lstStyle/>
          <a:p>
            <a:r>
              <a:rPr lang="en-US" sz="2400" dirty="0" err="1"/>
              <a:t>Lvl</a:t>
            </a:r>
            <a:r>
              <a:rPr lang="en-US" sz="2400" dirty="0"/>
              <a:t> 2_Intermediate_</a:t>
            </a:r>
            <a:r>
              <a:rPr lang="en-US" sz="2400" b="1" dirty="0"/>
              <a:t> Confusion Stage. </a:t>
            </a:r>
            <a:r>
              <a:rPr lang="en-US" sz="2400" dirty="0"/>
              <a:t>Resistance, easily threatened, avoidance, instability, disorganization, erratic fluctuations, disturbance, chafe at suggestions, confusion, and feeling conflicted.</a:t>
            </a:r>
          </a:p>
          <a:p>
            <a:r>
              <a:rPr lang="en-US" sz="2400" dirty="0"/>
              <a:t>The perception that the supervisor is withholding information or incompetent would result in anger or frustration. </a:t>
            </a:r>
          </a:p>
          <a:p>
            <a:r>
              <a:rPr lang="en-US" sz="2400" dirty="0"/>
              <a:t>Feelings liberation from a rigid belief system and from traditional ways of viewing the self and behaving toward others is also key here. This can be troubling, because the supervisee realizes that something is wrong, but does not yet see how it will be resolved.</a:t>
            </a:r>
          </a:p>
          <a:p>
            <a:pPr marL="0" indent="0" algn="r">
              <a:buNone/>
            </a:pPr>
            <a:r>
              <a:rPr lang="en-US" altLang="en-US" sz="1200" dirty="0">
                <a:cs typeface="Times New Roman" panose="02020603050405020304" pitchFamily="18" charset="0"/>
              </a:rPr>
              <a:t>(</a:t>
            </a:r>
            <a:r>
              <a:rPr lang="en-US" sz="1200" dirty="0"/>
              <a:t>Bernard &amp; Goodyear, 2013; </a:t>
            </a:r>
            <a:r>
              <a:rPr lang="en-US" altLang="en-US" sz="1200" dirty="0">
                <a:cs typeface="Times New Roman" panose="02020603050405020304" pitchFamily="18" charset="0"/>
              </a:rPr>
              <a:t>Stoltenberg, McNeill, &amp; </a:t>
            </a:r>
            <a:r>
              <a:rPr lang="en-US" altLang="en-US" sz="1200" dirty="0" err="1">
                <a:cs typeface="Times New Roman" panose="02020603050405020304" pitchFamily="18" charset="0"/>
              </a:rPr>
              <a:t>Delworth</a:t>
            </a:r>
            <a:r>
              <a:rPr lang="en-US" altLang="en-US" sz="1200" dirty="0">
                <a:cs typeface="Times New Roman" panose="02020603050405020304" pitchFamily="18" charset="0"/>
              </a:rPr>
              <a:t>, 1998)</a:t>
            </a:r>
            <a:endParaRPr lang="en-US" sz="1200" dirty="0"/>
          </a:p>
        </p:txBody>
      </p:sp>
    </p:spTree>
    <p:extLst>
      <p:ext uri="{BB962C8B-B14F-4D97-AF65-F5344CB8AC3E}">
        <p14:creationId xmlns:p14="http://schemas.microsoft.com/office/powerpoint/2010/main" val="2582132458"/>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FDCDC38-C00E-AB44-A8C0-5444AF15CBC9}"/>
              </a:ext>
            </a:extLst>
          </p:cNvPr>
          <p:cNvSpPr>
            <a:spLocks noGrp="1"/>
          </p:cNvSpPr>
          <p:nvPr>
            <p:ph type="title"/>
          </p:nvPr>
        </p:nvSpPr>
        <p:spPr>
          <a:xfrm>
            <a:off x="838200" y="631825"/>
            <a:ext cx="10515600" cy="1325563"/>
          </a:xfrm>
        </p:spPr>
        <p:txBody>
          <a:bodyPr>
            <a:normAutofit/>
          </a:bodyPr>
          <a:lstStyle/>
          <a:p>
            <a:r>
              <a:rPr lang="en-US" dirty="0"/>
              <a:t>Three supervisee stages (3-3)</a:t>
            </a:r>
          </a:p>
        </p:txBody>
      </p:sp>
      <p:sp>
        <p:nvSpPr>
          <p:cNvPr id="3" name="Content Placeholder 2">
            <a:extLst>
              <a:ext uri="{FF2B5EF4-FFF2-40B4-BE49-F238E27FC236}">
                <a16:creationId xmlns:a16="http://schemas.microsoft.com/office/drawing/2014/main" id="{6CA0863C-35E9-CE45-AEDA-222E5B644DAA}"/>
              </a:ext>
            </a:extLst>
          </p:cNvPr>
          <p:cNvSpPr>
            <a:spLocks noGrp="1"/>
          </p:cNvSpPr>
          <p:nvPr>
            <p:ph idx="1"/>
          </p:nvPr>
        </p:nvSpPr>
        <p:spPr>
          <a:xfrm>
            <a:off x="838200" y="2057400"/>
            <a:ext cx="10515600" cy="3871762"/>
          </a:xfrm>
        </p:spPr>
        <p:txBody>
          <a:bodyPr>
            <a:normAutofit/>
          </a:bodyPr>
          <a:lstStyle/>
          <a:p>
            <a:r>
              <a:rPr lang="en-US" sz="2400" dirty="0"/>
              <a:t> </a:t>
            </a:r>
            <a:r>
              <a:rPr lang="en-US" sz="2400" dirty="0" err="1"/>
              <a:t>Lvl</a:t>
            </a:r>
            <a:r>
              <a:rPr lang="en-US" sz="2400" dirty="0"/>
              <a:t> 3_Advanced_</a:t>
            </a:r>
            <a:r>
              <a:rPr lang="en-US" sz="2400" b="1" dirty="0"/>
              <a:t> Integration Stage.</a:t>
            </a:r>
            <a:r>
              <a:rPr lang="en-US" sz="2400" dirty="0"/>
              <a:t> Function independently, seek consultation when appropriate, realistic about strengths and weaknesses, and feel responsible for their correct and incorrect decisions.</a:t>
            </a:r>
          </a:p>
          <a:p>
            <a:r>
              <a:rPr lang="en-US" sz="2400" dirty="0"/>
              <a:t>A new cognitive understanding, flexibility, personal security based on awareness of insecurity and an ongoing continual monitoring of the important issues of supervision</a:t>
            </a:r>
          </a:p>
          <a:p>
            <a:r>
              <a:rPr lang="en-US" sz="2400" dirty="0"/>
              <a:t>Time and expertise expectations remain consistent</a:t>
            </a:r>
          </a:p>
          <a:p>
            <a:pPr marL="0" indent="0">
              <a:buNone/>
            </a:pPr>
            <a:endParaRPr lang="en-US" sz="2400" dirty="0"/>
          </a:p>
          <a:p>
            <a:pPr marL="0" indent="0" algn="r">
              <a:buNone/>
            </a:pPr>
            <a:r>
              <a:rPr lang="en-US" altLang="en-US" sz="1200" dirty="0">
                <a:cs typeface="Times New Roman" panose="02020603050405020304" pitchFamily="18" charset="0"/>
              </a:rPr>
              <a:t>(</a:t>
            </a:r>
            <a:r>
              <a:rPr lang="en-US" sz="1200" dirty="0"/>
              <a:t>Bernard &amp; Goodyear, 2013; </a:t>
            </a:r>
            <a:r>
              <a:rPr lang="en-US" altLang="en-US" sz="1200" dirty="0">
                <a:cs typeface="Times New Roman" panose="02020603050405020304" pitchFamily="18" charset="0"/>
              </a:rPr>
              <a:t>Stoltenberg, McNeill, &amp; </a:t>
            </a:r>
            <a:r>
              <a:rPr lang="en-US" altLang="en-US" sz="1200" dirty="0" err="1">
                <a:cs typeface="Times New Roman" panose="02020603050405020304" pitchFamily="18" charset="0"/>
              </a:rPr>
              <a:t>Delworth</a:t>
            </a:r>
            <a:r>
              <a:rPr lang="en-US" altLang="en-US" sz="1200" dirty="0">
                <a:cs typeface="Times New Roman" panose="02020603050405020304" pitchFamily="18" charset="0"/>
              </a:rPr>
              <a:t>, 1998)</a:t>
            </a:r>
            <a:endParaRPr lang="en-US" sz="1200" dirty="0"/>
          </a:p>
          <a:p>
            <a:pPr marL="0" indent="0">
              <a:buNone/>
            </a:pPr>
            <a:endParaRPr lang="en-US" sz="2400" dirty="0"/>
          </a:p>
        </p:txBody>
      </p:sp>
    </p:spTree>
    <p:extLst>
      <p:ext uri="{BB962C8B-B14F-4D97-AF65-F5344CB8AC3E}">
        <p14:creationId xmlns:p14="http://schemas.microsoft.com/office/powerpoint/2010/main" val="3024980135"/>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896</Words>
  <Application>Microsoft Office PowerPoint</Application>
  <PresentationFormat>Widescreen</PresentationFormat>
  <Paragraphs>101</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The Stoltenberg and Delworth Model</vt:lpstr>
      <vt:lpstr>Learning objectives</vt:lpstr>
      <vt:lpstr>Developmental model</vt:lpstr>
      <vt:lpstr>Historical data  </vt:lpstr>
      <vt:lpstr>Stoltenberg and Delworth (1987)  </vt:lpstr>
      <vt:lpstr>Three levels of supervisees</vt:lpstr>
      <vt:lpstr>Three supervisee stages(1-3)</vt:lpstr>
      <vt:lpstr>Three supervisee stages (2-3)</vt:lpstr>
      <vt:lpstr>Three supervisee stages (3-3)</vt:lpstr>
      <vt:lpstr> Three markers in assessing professional growth</vt:lpstr>
      <vt:lpstr>PowerPoint Presentation</vt:lpstr>
      <vt:lpstr>Supervisee Characteristics and Supervisor Behavior</vt:lpstr>
      <vt:lpstr>Growth Areas (8)</vt:lpstr>
      <vt:lpstr>Drawbacks</vt:lpstr>
      <vt:lpstr>Recap</vt:lpstr>
      <vt:lpstr>Reference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Stoltenberg and Delworth Model</dc:title>
  <dc:creator>Garraway, Andrea</dc:creator>
  <cp:lastModifiedBy>Garraway, Andrea</cp:lastModifiedBy>
  <cp:revision>8</cp:revision>
  <dcterms:created xsi:type="dcterms:W3CDTF">2019-05-24T02:13:17Z</dcterms:created>
  <dcterms:modified xsi:type="dcterms:W3CDTF">2021-01-03T00:00:12Z</dcterms:modified>
</cp:coreProperties>
</file>